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5.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6.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7.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8.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9.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10.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11.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12.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heme/theme1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heme/themeOverride1.xml" ContentType="application/vnd.openxmlformats-officedocument.themeOverride+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heme/themeOverride2.xml" ContentType="application/vnd.openxmlformats-officedocument.themeOverride+xml"/>
  <Override PartName="/ppt/tags/tag6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theme/themeOverride3.xml" ContentType="application/vnd.openxmlformats-officedocument.themeOverride+xml"/>
  <Override PartName="/ppt/tags/tag65.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theme/themeOverride4.xml" ContentType="application/vnd.openxmlformats-officedocument.themeOverride+xml"/>
  <Override PartName="/ppt/tags/tag68.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theme/themeOverride5.xml" ContentType="application/vnd.openxmlformats-officedocument.themeOverride+xml"/>
  <Override PartName="/ppt/tags/tag71.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heme/themeOverride6.xml" ContentType="application/vnd.openxmlformats-officedocument.themeOverride+xml"/>
  <Override PartName="/ppt/tags/tag80.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81.xml" ContentType="application/vnd.openxmlformats-officedocument.presentationml.tags+xml"/>
  <Override PartName="/ppt/tags/tag82.xml" ContentType="application/vnd.openxmlformats-officedocument.presentationml.tags+xml"/>
  <Override PartName="/ppt/theme/themeOverride7.xml" ContentType="application/vnd.openxmlformats-officedocument.themeOverride+xml"/>
  <Override PartName="/ppt/tags/tag8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84.xml" ContentType="application/vnd.openxmlformats-officedocument.presentationml.tags+xml"/>
  <Override PartName="/ppt/tags/tag85.xml" ContentType="application/vnd.openxmlformats-officedocument.presentationml.tags+xml"/>
  <Override PartName="/ppt/theme/themeOverride8.xml" ContentType="application/vnd.openxmlformats-officedocument.themeOverride+xml"/>
  <Override PartName="/ppt/tags/tag86.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theme/themeOverride9.xml" ContentType="application/vnd.openxmlformats-officedocument.themeOverride+xml"/>
  <Override PartName="/ppt/tags/tag89.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theme/themeOverride10.xml" ContentType="application/vnd.openxmlformats-officedocument.themeOverride+xml"/>
  <Override PartName="/ppt/tags/tag92.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heme/themeOverride11.xml" ContentType="application/vnd.openxmlformats-officedocument.themeOverr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heme/themeOverride12.xml" ContentType="application/vnd.openxmlformats-officedocument.themeOverride+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717" r:id="rId3"/>
    <p:sldMasterId id="2147483723" r:id="rId4"/>
    <p:sldMasterId id="2147483776" r:id="rId5"/>
    <p:sldMasterId id="2147483829" r:id="rId6"/>
    <p:sldMasterId id="2147483882" r:id="rId7"/>
    <p:sldMasterId id="2147483935" r:id="rId8"/>
    <p:sldMasterId id="2147483988" r:id="rId9"/>
    <p:sldMasterId id="2147484041" r:id="rId10"/>
    <p:sldMasterId id="2147484094" r:id="rId11"/>
    <p:sldMasterId id="2147484147" r:id="rId12"/>
    <p:sldMasterId id="2147484200" r:id="rId13"/>
    <p:sldMasterId id="2147484253" r:id="rId14"/>
  </p:sldMasterIdLst>
  <p:notesMasterIdLst>
    <p:notesMasterId r:id="rId29"/>
  </p:notesMasterIdLst>
  <p:handoutMasterIdLst>
    <p:handoutMasterId r:id="rId30"/>
  </p:handoutMasterIdLst>
  <p:sldIdLst>
    <p:sldId id="257" r:id="rId15"/>
    <p:sldId id="258" r:id="rId16"/>
    <p:sldId id="259" r:id="rId17"/>
    <p:sldId id="260" r:id="rId18"/>
    <p:sldId id="261" r:id="rId19"/>
    <p:sldId id="270" r:id="rId20"/>
    <p:sldId id="271" r:id="rId21"/>
    <p:sldId id="262" r:id="rId22"/>
    <p:sldId id="263" r:id="rId23"/>
    <p:sldId id="264" r:id="rId24"/>
    <p:sldId id="265" r:id="rId25"/>
    <p:sldId id="267" r:id="rId26"/>
    <p:sldId id="268"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tova, Kamilla" initials="MK" lastIdx="2" clrIdx="0">
    <p:extLst>
      <p:ext uri="{19B8F6BF-5375-455C-9EA6-DF929625EA0E}">
        <p15:presenceInfo xmlns:p15="http://schemas.microsoft.com/office/powerpoint/2012/main" userId="S-1-5-21-1483617462-2015505939-1458450816-180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2.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9.xml"/><Relationship Id="rId19" Type="http://schemas.openxmlformats.org/officeDocument/2006/relationships/slide" Target="slides/slide5.xml"/><Relationship Id="rId31"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brd0-my.sharepoint.com/personal/mamatovk_ebrd_com/Documents/Presentations/3.My%20presentations/26.%20CA%20update%202023/outlook%20januar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brd0-my.sharepoint.com/personal/mamatovk_ebrd_com/Documents/Presentations/3.My%20presentations/24.%20Kazakhstan%20outlook/KZ%20outlook%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accent6"/>
                </a:solidFill>
                <a:latin typeface="+mn-lt"/>
                <a:ea typeface="+mn-ea"/>
                <a:cs typeface="+mn-cs"/>
              </a:defRPr>
            </a:pPr>
            <a:r>
              <a:rPr lang="en-GB" b="1" dirty="0" smtClean="0"/>
              <a:t>Real GDP growth, y/y</a:t>
            </a:r>
            <a:endParaRPr lang="en-GB" b="1" dirty="0"/>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6.4983895505439551E-2"/>
          <c:y val="0.10841272099585905"/>
          <c:w val="0.92775757975256434"/>
          <c:h val="0.70711351070639294"/>
        </c:manualLayout>
      </c:layout>
      <c:barChart>
        <c:barDir val="col"/>
        <c:grouping val="clustered"/>
        <c:varyColors val="0"/>
        <c:ser>
          <c:idx val="0"/>
          <c:order val="0"/>
          <c:tx>
            <c:strRef>
              <c:f>GDP!$E$10</c:f>
              <c:strCache>
                <c:ptCount val="1"/>
                <c:pt idx="0">
                  <c:v>2020</c:v>
                </c:pt>
              </c:strCache>
            </c:strRef>
          </c:tx>
          <c:spPr>
            <a:solidFill>
              <a:schemeClr val="accent1"/>
            </a:solidFill>
            <a:ln>
              <a:noFill/>
            </a:ln>
            <a:effectLst/>
          </c:spPr>
          <c:invertIfNegative val="0"/>
          <c:cat>
            <c:strRef>
              <c:f>GDP!$D$11:$D$16</c:f>
              <c:strCache>
                <c:ptCount val="6"/>
                <c:pt idx="0">
                  <c:v>Kazakhstan</c:v>
                </c:pt>
                <c:pt idx="1">
                  <c:v>Mongolia</c:v>
                </c:pt>
                <c:pt idx="2">
                  <c:v>Uzbekistan</c:v>
                </c:pt>
                <c:pt idx="3">
                  <c:v>Turkmenistan</c:v>
                </c:pt>
                <c:pt idx="4">
                  <c:v>Kyrgyz Republic</c:v>
                </c:pt>
                <c:pt idx="5">
                  <c:v>Tajikistan</c:v>
                </c:pt>
              </c:strCache>
            </c:strRef>
          </c:cat>
          <c:val>
            <c:numRef>
              <c:f>GDP!$E$11:$E$16</c:f>
              <c:numCache>
                <c:formatCode>0.0%</c:formatCode>
                <c:ptCount val="6"/>
                <c:pt idx="0">
                  <c:v>-2.5999999999999999E-2</c:v>
                </c:pt>
                <c:pt idx="1">
                  <c:v>-4.5999999999999999E-2</c:v>
                </c:pt>
                <c:pt idx="2">
                  <c:v>1.6E-2</c:v>
                </c:pt>
                <c:pt idx="3">
                  <c:v>8.0000000000000002E-3</c:v>
                </c:pt>
                <c:pt idx="4">
                  <c:v>-8.5999999999999993E-2</c:v>
                </c:pt>
                <c:pt idx="5">
                  <c:v>4.4999999999999998E-2</c:v>
                </c:pt>
              </c:numCache>
            </c:numRef>
          </c:val>
          <c:extLst>
            <c:ext xmlns:c16="http://schemas.microsoft.com/office/drawing/2014/chart" uri="{C3380CC4-5D6E-409C-BE32-E72D297353CC}">
              <c16:uniqueId val="{00000000-6B85-44A3-BC91-FB96E6081E5B}"/>
            </c:ext>
          </c:extLst>
        </c:ser>
        <c:ser>
          <c:idx val="1"/>
          <c:order val="1"/>
          <c:tx>
            <c:strRef>
              <c:f>GDP!$F$10</c:f>
              <c:strCache>
                <c:ptCount val="1"/>
                <c:pt idx="0">
                  <c:v>2021</c:v>
                </c:pt>
              </c:strCache>
            </c:strRef>
          </c:tx>
          <c:spPr>
            <a:solidFill>
              <a:schemeClr val="accent2"/>
            </a:solidFill>
            <a:ln>
              <a:noFill/>
            </a:ln>
            <a:effectLst/>
          </c:spPr>
          <c:invertIfNegative val="0"/>
          <c:cat>
            <c:strRef>
              <c:f>GDP!$D$11:$D$16</c:f>
              <c:strCache>
                <c:ptCount val="6"/>
                <c:pt idx="0">
                  <c:v>Kazakhstan</c:v>
                </c:pt>
                <c:pt idx="1">
                  <c:v>Mongolia</c:v>
                </c:pt>
                <c:pt idx="2">
                  <c:v>Uzbekistan</c:v>
                </c:pt>
                <c:pt idx="3">
                  <c:v>Turkmenistan</c:v>
                </c:pt>
                <c:pt idx="4">
                  <c:v>Kyrgyz Republic</c:v>
                </c:pt>
                <c:pt idx="5">
                  <c:v>Tajikistan</c:v>
                </c:pt>
              </c:strCache>
            </c:strRef>
          </c:cat>
          <c:val>
            <c:numRef>
              <c:f>GDP!$F$11:$F$16</c:f>
              <c:numCache>
                <c:formatCode>0.0%</c:formatCode>
                <c:ptCount val="6"/>
                <c:pt idx="0">
                  <c:v>0.04</c:v>
                </c:pt>
                <c:pt idx="1">
                  <c:v>1.4E-2</c:v>
                </c:pt>
                <c:pt idx="2">
                  <c:v>7.3999999999999996E-2</c:v>
                </c:pt>
                <c:pt idx="3">
                  <c:v>6.2E-2</c:v>
                </c:pt>
                <c:pt idx="4">
                  <c:v>3.5999999999999997E-2</c:v>
                </c:pt>
                <c:pt idx="5">
                  <c:v>9.1999999999999998E-2</c:v>
                </c:pt>
              </c:numCache>
            </c:numRef>
          </c:val>
          <c:extLst>
            <c:ext xmlns:c16="http://schemas.microsoft.com/office/drawing/2014/chart" uri="{C3380CC4-5D6E-409C-BE32-E72D297353CC}">
              <c16:uniqueId val="{00000001-6B85-44A3-BC91-FB96E6081E5B}"/>
            </c:ext>
          </c:extLst>
        </c:ser>
        <c:ser>
          <c:idx val="2"/>
          <c:order val="2"/>
          <c:tx>
            <c:strRef>
              <c:f>GDP!$G$10</c:f>
              <c:strCache>
                <c:ptCount val="1"/>
                <c:pt idx="0">
                  <c:v>2022</c:v>
                </c:pt>
              </c:strCache>
            </c:strRef>
          </c:tx>
          <c:spPr>
            <a:solidFill>
              <a:schemeClr val="accent3"/>
            </a:solidFill>
            <a:ln>
              <a:noFill/>
            </a:ln>
            <a:effectLst/>
          </c:spPr>
          <c:invertIfNegative val="0"/>
          <c:dLbls>
            <c:dLbl>
              <c:idx val="0"/>
              <c:layout>
                <c:manualLayout>
                  <c:x val="0"/>
                  <c:y val="-2.446338976671364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B85-44A3-BC91-FB96E6081E5B}"/>
                </c:ext>
              </c:extLst>
            </c:dLbl>
            <c:dLbl>
              <c:idx val="2"/>
              <c:layout>
                <c:manualLayout>
                  <c:x val="5.1075275303776617E-3"/>
                  <c:y val="-3.669508465007047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B85-44A3-BC91-FB96E6081E5B}"/>
                </c:ext>
              </c:extLst>
            </c:dLbl>
            <c:dLbl>
              <c:idx val="5"/>
              <c:layout>
                <c:manualLayout>
                  <c:x val="6.8100367071701733E-3"/>
                  <c:y val="-1.95707118133709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B85-44A3-BC91-FB96E6081E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GDP!$D$11:$D$16</c:f>
              <c:strCache>
                <c:ptCount val="6"/>
                <c:pt idx="0">
                  <c:v>Kazakhstan</c:v>
                </c:pt>
                <c:pt idx="1">
                  <c:v>Mongolia</c:v>
                </c:pt>
                <c:pt idx="2">
                  <c:v>Uzbekistan</c:v>
                </c:pt>
                <c:pt idx="3">
                  <c:v>Turkmenistan</c:v>
                </c:pt>
                <c:pt idx="4">
                  <c:v>Kyrgyz Republic</c:v>
                </c:pt>
                <c:pt idx="5">
                  <c:v>Tajikistan</c:v>
                </c:pt>
              </c:strCache>
            </c:strRef>
          </c:cat>
          <c:val>
            <c:numRef>
              <c:f>GDP!$G$11:$G$16</c:f>
              <c:numCache>
                <c:formatCode>0.0%</c:formatCode>
                <c:ptCount val="6"/>
                <c:pt idx="0">
                  <c:v>3.1E-2</c:v>
                </c:pt>
                <c:pt idx="1">
                  <c:v>4.8000000000000001E-2</c:v>
                </c:pt>
                <c:pt idx="2">
                  <c:v>5.7000000000000002E-2</c:v>
                </c:pt>
                <c:pt idx="3">
                  <c:v>6.2E-2</c:v>
                </c:pt>
                <c:pt idx="4">
                  <c:v>7.0000000000000007E-2</c:v>
                </c:pt>
                <c:pt idx="5">
                  <c:v>7.2999999999999995E-2</c:v>
                </c:pt>
              </c:numCache>
            </c:numRef>
          </c:val>
          <c:extLst>
            <c:ext xmlns:c16="http://schemas.microsoft.com/office/drawing/2014/chart" uri="{C3380CC4-5D6E-409C-BE32-E72D297353CC}">
              <c16:uniqueId val="{00000002-6B85-44A3-BC91-FB96E6081E5B}"/>
            </c:ext>
          </c:extLst>
        </c:ser>
        <c:ser>
          <c:idx val="4"/>
          <c:order val="3"/>
          <c:tx>
            <c:strRef>
              <c:f>GDP!$I$10</c:f>
              <c:strCache>
                <c:ptCount val="1"/>
                <c:pt idx="0">
                  <c:v>2023 forecast</c:v>
                </c:pt>
              </c:strCache>
            </c:strRef>
          </c:tx>
          <c:spPr>
            <a:pattFill prst="dkUpDiag">
              <a:fgClr>
                <a:schemeClr val="accent2">
                  <a:lumMod val="75000"/>
                </a:schemeClr>
              </a:fgClr>
              <a:bgClr>
                <a:schemeClr val="bg1"/>
              </a:bgClr>
            </a:pattFill>
            <a:ln>
              <a:noFill/>
            </a:ln>
            <a:effectLst/>
          </c:spPr>
          <c:invertIfNegative val="0"/>
          <c:dLbls>
            <c:dLbl>
              <c:idx val="0"/>
              <c:layout>
                <c:manualLayout>
                  <c:x val="0"/>
                  <c:y val="-8.465610229056831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B85-44A3-BC91-FB96E6081E5B}"/>
                </c:ext>
              </c:extLst>
            </c:dLbl>
            <c:dLbl>
              <c:idx val="1"/>
              <c:layout>
                <c:manualLayout>
                  <c:x val="6.0487706183300991E-3"/>
                  <c:y val="-4.232805114528418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85-44A3-BC91-FB96E6081E5B}"/>
                </c:ext>
              </c:extLst>
            </c:dLbl>
            <c:dLbl>
              <c:idx val="2"/>
              <c:layout>
                <c:manualLayout>
                  <c:x val="8.4682788656621384E-3"/>
                  <c:y val="-5.555556712818548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85-44A3-BC91-FB96E6081E5B}"/>
                </c:ext>
              </c:extLst>
            </c:dLbl>
            <c:dLbl>
              <c:idx val="3"/>
              <c:layout>
                <c:manualLayout>
                  <c:x val="4.8390164946640795E-3"/>
                  <c:y val="-5.026456073502496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85-44A3-BC91-FB96E6081E5B}"/>
                </c:ext>
              </c:extLst>
            </c:dLbl>
            <c:dLbl>
              <c:idx val="4"/>
              <c:layout>
                <c:manualLayout>
                  <c:x val="2.4195082473319508E-3"/>
                  <c:y val="-6.349207671792626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85-44A3-BC91-FB96E6081E5B}"/>
                </c:ext>
              </c:extLst>
            </c:dLbl>
            <c:dLbl>
              <c:idx val="5"/>
              <c:layout>
                <c:manualLayout>
                  <c:x val="4.8390164946640795E-3"/>
                  <c:y val="-5.026456073502494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85-44A3-BC91-FB96E6081E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GDP!$D$11:$D$16</c:f>
              <c:strCache>
                <c:ptCount val="6"/>
                <c:pt idx="0">
                  <c:v>Kazakhstan</c:v>
                </c:pt>
                <c:pt idx="1">
                  <c:v>Mongolia</c:v>
                </c:pt>
                <c:pt idx="2">
                  <c:v>Uzbekistan</c:v>
                </c:pt>
                <c:pt idx="3">
                  <c:v>Turkmenistan</c:v>
                </c:pt>
                <c:pt idx="4">
                  <c:v>Kyrgyz Republic</c:v>
                </c:pt>
                <c:pt idx="5">
                  <c:v>Tajikistan</c:v>
                </c:pt>
              </c:strCache>
            </c:strRef>
          </c:cat>
          <c:val>
            <c:numRef>
              <c:f>GDP!$I$11:$I$16</c:f>
              <c:numCache>
                <c:formatCode>0.00%</c:formatCode>
                <c:ptCount val="6"/>
                <c:pt idx="0">
                  <c:v>3.5000000000000003E-2</c:v>
                </c:pt>
                <c:pt idx="1">
                  <c:v>7.0000000000000007E-2</c:v>
                </c:pt>
                <c:pt idx="2">
                  <c:v>6.5000000000000002E-2</c:v>
                </c:pt>
                <c:pt idx="3">
                  <c:v>6.5000000000000002E-2</c:v>
                </c:pt>
                <c:pt idx="4">
                  <c:v>7.0000000000000007E-2</c:v>
                </c:pt>
                <c:pt idx="5">
                  <c:v>0.08</c:v>
                </c:pt>
              </c:numCache>
            </c:numRef>
          </c:val>
          <c:extLst>
            <c:ext xmlns:c16="http://schemas.microsoft.com/office/drawing/2014/chart" uri="{C3380CC4-5D6E-409C-BE32-E72D297353CC}">
              <c16:uniqueId val="{00000003-6B85-44A3-BC91-FB96E6081E5B}"/>
            </c:ext>
          </c:extLst>
        </c:ser>
        <c:dLbls>
          <c:showLegendKey val="0"/>
          <c:showVal val="0"/>
          <c:showCatName val="0"/>
          <c:showSerName val="0"/>
          <c:showPercent val="0"/>
          <c:showBubbleSize val="0"/>
        </c:dLbls>
        <c:gapWidth val="219"/>
        <c:overlap val="-27"/>
        <c:axId val="590196704"/>
        <c:axId val="590199328"/>
      </c:barChart>
      <c:catAx>
        <c:axId val="590196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590199328"/>
        <c:crosses val="autoZero"/>
        <c:auto val="1"/>
        <c:lblAlgn val="ctr"/>
        <c:lblOffset val="100"/>
        <c:noMultiLvlLbl val="0"/>
      </c:catAx>
      <c:valAx>
        <c:axId val="59019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590196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6"/>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240184032889"/>
          <c:y val="5.1599849944248675E-2"/>
          <c:w val="0.85149763747558349"/>
          <c:h val="0.67449436719390554"/>
        </c:manualLayout>
      </c:layout>
      <c:barChart>
        <c:barDir val="col"/>
        <c:grouping val="clustered"/>
        <c:varyColors val="0"/>
        <c:ser>
          <c:idx val="0"/>
          <c:order val="0"/>
          <c:tx>
            <c:strRef>
              <c:f>'public debt level'!$D$3</c:f>
              <c:strCache>
                <c:ptCount val="1"/>
                <c:pt idx="0">
                  <c:v>2019</c:v>
                </c:pt>
              </c:strCache>
            </c:strRef>
          </c:tx>
          <c:spPr>
            <a:solidFill>
              <a:schemeClr val="accent1"/>
            </a:solidFill>
            <a:ln>
              <a:noFill/>
            </a:ln>
            <a:effectLst/>
          </c:spPr>
          <c:invertIfNegative val="0"/>
          <c:cat>
            <c:strRef>
              <c:f>'public debt level'!$C$4:$C$9</c:f>
              <c:strCache>
                <c:ptCount val="6"/>
                <c:pt idx="0">
                  <c:v>Turkmenistan</c:v>
                </c:pt>
                <c:pt idx="1">
                  <c:v>Kazakhstan</c:v>
                </c:pt>
                <c:pt idx="2">
                  <c:v>Uzbekistan</c:v>
                </c:pt>
                <c:pt idx="3">
                  <c:v>Tajikistan</c:v>
                </c:pt>
                <c:pt idx="4">
                  <c:v>Kyrgyz Republic</c:v>
                </c:pt>
                <c:pt idx="5">
                  <c:v>Mongolia</c:v>
                </c:pt>
              </c:strCache>
            </c:strRef>
          </c:cat>
          <c:val>
            <c:numRef>
              <c:f>'public debt level'!$D$4:$D$9</c:f>
              <c:numCache>
                <c:formatCode>0.00%</c:formatCode>
                <c:ptCount val="6"/>
                <c:pt idx="0">
                  <c:v>0.153</c:v>
                </c:pt>
                <c:pt idx="1">
                  <c:v>0.19900000000000001</c:v>
                </c:pt>
                <c:pt idx="2">
                  <c:v>0.28399999999999997</c:v>
                </c:pt>
                <c:pt idx="3">
                  <c:v>0.43099999999999999</c:v>
                </c:pt>
                <c:pt idx="4">
                  <c:v>0.51600000000000001</c:v>
                </c:pt>
                <c:pt idx="5">
                  <c:v>0.79200000000000004</c:v>
                </c:pt>
              </c:numCache>
            </c:numRef>
          </c:val>
          <c:extLst>
            <c:ext xmlns:c16="http://schemas.microsoft.com/office/drawing/2014/chart" uri="{C3380CC4-5D6E-409C-BE32-E72D297353CC}">
              <c16:uniqueId val="{00000000-EC82-4B22-AA8F-491AD92891E3}"/>
            </c:ext>
          </c:extLst>
        </c:ser>
        <c:ser>
          <c:idx val="1"/>
          <c:order val="1"/>
          <c:tx>
            <c:strRef>
              <c:f>'public debt level'!$E$3</c:f>
              <c:strCache>
                <c:ptCount val="1"/>
                <c:pt idx="0">
                  <c:v>2020</c:v>
                </c:pt>
              </c:strCache>
            </c:strRef>
          </c:tx>
          <c:spPr>
            <a:solidFill>
              <a:schemeClr val="accent2"/>
            </a:solidFill>
            <a:ln>
              <a:noFill/>
            </a:ln>
            <a:effectLst/>
          </c:spPr>
          <c:invertIfNegative val="0"/>
          <c:cat>
            <c:strRef>
              <c:f>'public debt level'!$C$4:$C$9</c:f>
              <c:strCache>
                <c:ptCount val="6"/>
                <c:pt idx="0">
                  <c:v>Turkmenistan</c:v>
                </c:pt>
                <c:pt idx="1">
                  <c:v>Kazakhstan</c:v>
                </c:pt>
                <c:pt idx="2">
                  <c:v>Uzbekistan</c:v>
                </c:pt>
                <c:pt idx="3">
                  <c:v>Tajikistan</c:v>
                </c:pt>
                <c:pt idx="4">
                  <c:v>Kyrgyz Republic</c:v>
                </c:pt>
                <c:pt idx="5">
                  <c:v>Mongolia</c:v>
                </c:pt>
              </c:strCache>
            </c:strRef>
          </c:cat>
          <c:val>
            <c:numRef>
              <c:f>'public debt level'!$E$4:$E$9</c:f>
              <c:numCache>
                <c:formatCode>0.00%</c:formatCode>
                <c:ptCount val="6"/>
                <c:pt idx="0">
                  <c:v>0.13100000000000001</c:v>
                </c:pt>
                <c:pt idx="1">
                  <c:v>0.26400000000000001</c:v>
                </c:pt>
                <c:pt idx="2">
                  <c:v>0.376</c:v>
                </c:pt>
                <c:pt idx="3">
                  <c:v>0.504</c:v>
                </c:pt>
                <c:pt idx="4">
                  <c:v>0.67600000000000005</c:v>
                </c:pt>
                <c:pt idx="5">
                  <c:v>0.97399999999999998</c:v>
                </c:pt>
              </c:numCache>
            </c:numRef>
          </c:val>
          <c:extLst>
            <c:ext xmlns:c16="http://schemas.microsoft.com/office/drawing/2014/chart" uri="{C3380CC4-5D6E-409C-BE32-E72D297353CC}">
              <c16:uniqueId val="{00000001-EC82-4B22-AA8F-491AD92891E3}"/>
            </c:ext>
          </c:extLst>
        </c:ser>
        <c:ser>
          <c:idx val="2"/>
          <c:order val="2"/>
          <c:tx>
            <c:strRef>
              <c:f>'public debt level'!$F$3</c:f>
              <c:strCache>
                <c:ptCount val="1"/>
                <c:pt idx="0">
                  <c:v>2021</c:v>
                </c:pt>
              </c:strCache>
            </c:strRef>
          </c:tx>
          <c:spPr>
            <a:solidFill>
              <a:schemeClr val="accent3"/>
            </a:solidFill>
            <a:ln>
              <a:noFill/>
            </a:ln>
            <a:effectLst/>
          </c:spPr>
          <c:invertIfNegative val="0"/>
          <c:cat>
            <c:strRef>
              <c:f>'public debt level'!$C$4:$C$9</c:f>
              <c:strCache>
                <c:ptCount val="6"/>
                <c:pt idx="0">
                  <c:v>Turkmenistan</c:v>
                </c:pt>
                <c:pt idx="1">
                  <c:v>Kazakhstan</c:v>
                </c:pt>
                <c:pt idx="2">
                  <c:v>Uzbekistan</c:v>
                </c:pt>
                <c:pt idx="3">
                  <c:v>Tajikistan</c:v>
                </c:pt>
                <c:pt idx="4">
                  <c:v>Kyrgyz Republic</c:v>
                </c:pt>
                <c:pt idx="5">
                  <c:v>Mongolia</c:v>
                </c:pt>
              </c:strCache>
            </c:strRef>
          </c:cat>
          <c:val>
            <c:numRef>
              <c:f>'public debt level'!$F$4:$F$9</c:f>
              <c:numCache>
                <c:formatCode>0.00%</c:formatCode>
                <c:ptCount val="6"/>
                <c:pt idx="0">
                  <c:v>0.111</c:v>
                </c:pt>
                <c:pt idx="1">
                  <c:v>0.251</c:v>
                </c:pt>
                <c:pt idx="2">
                  <c:v>0.35799999999999998</c:v>
                </c:pt>
                <c:pt idx="3">
                  <c:v>0.44400000000000001</c:v>
                </c:pt>
                <c:pt idx="4">
                  <c:v>0.61099999999999999</c:v>
                </c:pt>
                <c:pt idx="5">
                  <c:v>0.79800000000000004</c:v>
                </c:pt>
              </c:numCache>
            </c:numRef>
          </c:val>
          <c:extLst>
            <c:ext xmlns:c16="http://schemas.microsoft.com/office/drawing/2014/chart" uri="{C3380CC4-5D6E-409C-BE32-E72D297353CC}">
              <c16:uniqueId val="{00000002-EC82-4B22-AA8F-491AD92891E3}"/>
            </c:ext>
          </c:extLst>
        </c:ser>
        <c:ser>
          <c:idx val="3"/>
          <c:order val="3"/>
          <c:tx>
            <c:strRef>
              <c:f>'public debt level'!$G$3</c:f>
              <c:strCache>
                <c:ptCount val="1"/>
                <c:pt idx="0">
                  <c:v>2022 proj. </c:v>
                </c:pt>
              </c:strCache>
            </c:strRef>
          </c:tx>
          <c:spPr>
            <a:pattFill prst="wdUpDiag">
              <a:fgClr>
                <a:schemeClr val="accent1"/>
              </a:fgClr>
              <a:bgClr>
                <a:schemeClr val="bg1"/>
              </a:bgClr>
            </a:pattFill>
            <a:ln>
              <a:noFill/>
            </a:ln>
            <a:effectLst/>
          </c:spPr>
          <c:invertIfNegative val="0"/>
          <c:cat>
            <c:strRef>
              <c:f>'public debt level'!$C$4:$C$9</c:f>
              <c:strCache>
                <c:ptCount val="6"/>
                <c:pt idx="0">
                  <c:v>Turkmenistan</c:v>
                </c:pt>
                <c:pt idx="1">
                  <c:v>Kazakhstan</c:v>
                </c:pt>
                <c:pt idx="2">
                  <c:v>Uzbekistan</c:v>
                </c:pt>
                <c:pt idx="3">
                  <c:v>Tajikistan</c:v>
                </c:pt>
                <c:pt idx="4">
                  <c:v>Kyrgyz Republic</c:v>
                </c:pt>
                <c:pt idx="5">
                  <c:v>Mongolia</c:v>
                </c:pt>
              </c:strCache>
            </c:strRef>
          </c:cat>
          <c:val>
            <c:numRef>
              <c:f>'public debt level'!$G$4:$G$9</c:f>
              <c:numCache>
                <c:formatCode>0.00%</c:formatCode>
                <c:ptCount val="6"/>
                <c:pt idx="0">
                  <c:v>8.4000000000000005E-2</c:v>
                </c:pt>
                <c:pt idx="1">
                  <c:v>0.23300000000000001</c:v>
                </c:pt>
                <c:pt idx="2">
                  <c:v>0.34100000000000003</c:v>
                </c:pt>
                <c:pt idx="3">
                  <c:v>0.39400000000000002</c:v>
                </c:pt>
                <c:pt idx="4">
                  <c:v>0.60399999999999998</c:v>
                </c:pt>
                <c:pt idx="5">
                  <c:v>0.84399999999999997</c:v>
                </c:pt>
              </c:numCache>
            </c:numRef>
          </c:val>
          <c:extLst>
            <c:ext xmlns:c16="http://schemas.microsoft.com/office/drawing/2014/chart" uri="{C3380CC4-5D6E-409C-BE32-E72D297353CC}">
              <c16:uniqueId val="{00000003-EC82-4B22-AA8F-491AD92891E3}"/>
            </c:ext>
          </c:extLst>
        </c:ser>
        <c:dLbls>
          <c:showLegendKey val="0"/>
          <c:showVal val="0"/>
          <c:showCatName val="0"/>
          <c:showSerName val="0"/>
          <c:showPercent val="0"/>
          <c:showBubbleSize val="0"/>
        </c:dLbls>
        <c:gapWidth val="219"/>
        <c:overlap val="-27"/>
        <c:axId val="520762400"/>
        <c:axId val="520762072"/>
      </c:barChart>
      <c:catAx>
        <c:axId val="52076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520762072"/>
        <c:crosses val="autoZero"/>
        <c:auto val="1"/>
        <c:lblAlgn val="ctr"/>
        <c:lblOffset val="100"/>
        <c:noMultiLvlLbl val="0"/>
      </c:catAx>
      <c:valAx>
        <c:axId val="5207620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520762400"/>
        <c:crosses val="autoZero"/>
        <c:crossBetween val="between"/>
      </c:valAx>
      <c:spPr>
        <a:noFill/>
        <a:ln>
          <a:noFill/>
        </a:ln>
        <a:effectLst/>
      </c:spPr>
    </c:plotArea>
    <c:legend>
      <c:legendPos val="b"/>
      <c:layout>
        <c:manualLayout>
          <c:xMode val="edge"/>
          <c:yMode val="edge"/>
          <c:x val="0.24868968511247794"/>
          <c:y val="7.2626360140038176E-2"/>
          <c:w val="0.56361792321635795"/>
          <c:h val="0.110245474123426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accent6"/>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6"/>
                </a:solidFill>
                <a:latin typeface="+mn-lt"/>
                <a:ea typeface="+mn-ea"/>
                <a:cs typeface="+mn-cs"/>
              </a:defRPr>
            </a:pPr>
            <a:r>
              <a:rPr lang="en-GB" b="1" dirty="0"/>
              <a:t>International reserves provide at least 6.5 months of import coverage</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1"/>
          <c:order val="1"/>
          <c:tx>
            <c:strRef>
              <c:f>reserves!$B$391</c:f>
              <c:strCache>
                <c:ptCount val="1"/>
                <c:pt idx="0">
                  <c:v>International reservers import coverage (months) </c:v>
                </c:pt>
              </c:strCache>
            </c:strRef>
          </c:tx>
          <c:spPr>
            <a:solidFill>
              <a:schemeClr val="accent2"/>
            </a:solidFill>
            <a:ln>
              <a:noFill/>
            </a:ln>
            <a:effectLst/>
          </c:spPr>
          <c:invertIfNegative val="0"/>
          <c:cat>
            <c:strRef>
              <c:f>reserves!$C$389:$G$389</c:f>
              <c:strCache>
                <c:ptCount val="5"/>
                <c:pt idx="0">
                  <c:v>Kazakhstan</c:v>
                </c:pt>
                <c:pt idx="1">
                  <c:v>Uzbekistan</c:v>
                </c:pt>
                <c:pt idx="2">
                  <c:v>Mongolia</c:v>
                </c:pt>
                <c:pt idx="3">
                  <c:v>Kyrgyzstan</c:v>
                </c:pt>
                <c:pt idx="4">
                  <c:v>Tajikistan</c:v>
                </c:pt>
              </c:strCache>
            </c:strRef>
          </c:cat>
          <c:val>
            <c:numRef>
              <c:f>reserves!$C$391:$G$391</c:f>
              <c:numCache>
                <c:formatCode>General</c:formatCode>
                <c:ptCount val="5"/>
                <c:pt idx="0">
                  <c:v>10.599229903322394</c:v>
                </c:pt>
                <c:pt idx="1">
                  <c:v>17.68033043158032</c:v>
                </c:pt>
                <c:pt idx="2">
                  <c:v>6.6577016476486399</c:v>
                </c:pt>
                <c:pt idx="3">
                  <c:v>6.7302010316996759</c:v>
                </c:pt>
                <c:pt idx="4">
                  <c:v>10.024688659835185</c:v>
                </c:pt>
              </c:numCache>
            </c:numRef>
          </c:val>
          <c:extLst>
            <c:ext xmlns:c16="http://schemas.microsoft.com/office/drawing/2014/chart" uri="{C3380CC4-5D6E-409C-BE32-E72D297353CC}">
              <c16:uniqueId val="{00000000-4C3A-4882-8CCC-30BC99BA1363}"/>
            </c:ext>
          </c:extLst>
        </c:ser>
        <c:dLbls>
          <c:showLegendKey val="0"/>
          <c:showVal val="0"/>
          <c:showCatName val="0"/>
          <c:showSerName val="0"/>
          <c:showPercent val="0"/>
          <c:showBubbleSize val="0"/>
        </c:dLbls>
        <c:gapWidth val="219"/>
        <c:axId val="684601784"/>
        <c:axId val="684602112"/>
      </c:barChart>
      <c:lineChart>
        <c:grouping val="stacked"/>
        <c:varyColors val="0"/>
        <c:ser>
          <c:idx val="0"/>
          <c:order val="0"/>
          <c:tx>
            <c:strRef>
              <c:f>reserves!$B$390</c:f>
              <c:strCache>
                <c:ptCount val="1"/>
                <c:pt idx="0">
                  <c:v>Growth of international reservers, y/y (RHS)</c:v>
                </c:pt>
              </c:strCache>
            </c:strRef>
          </c:tx>
          <c:spPr>
            <a:ln w="28575" cap="rnd">
              <a:noFill/>
              <a:round/>
            </a:ln>
            <a:effectLst/>
          </c:spPr>
          <c:marker>
            <c:symbol val="triangle"/>
            <c:size val="10"/>
            <c:spPr>
              <a:solidFill>
                <a:schemeClr val="accent1"/>
              </a:solidFill>
              <a:ln w="9525">
                <a:solidFill>
                  <a:schemeClr val="accent1"/>
                </a:solidFill>
              </a:ln>
              <a:effectLst/>
            </c:spPr>
          </c:marker>
          <c:dPt>
            <c:idx val="0"/>
            <c:marker>
              <c:symbol val="triangle"/>
              <c:size val="10"/>
              <c:spPr>
                <a:solidFill>
                  <a:srgbClr val="C00000"/>
                </a:solidFill>
                <a:ln w="9525">
                  <a:solidFill>
                    <a:schemeClr val="accent1"/>
                  </a:solidFill>
                </a:ln>
                <a:effectLst/>
              </c:spPr>
            </c:marker>
            <c:bubble3D val="0"/>
            <c:extLst>
              <c:ext xmlns:c16="http://schemas.microsoft.com/office/drawing/2014/chart" uri="{C3380CC4-5D6E-409C-BE32-E72D297353CC}">
                <c16:uniqueId val="{00000006-4C3A-4882-8CCC-30BC99BA1363}"/>
              </c:ext>
            </c:extLst>
          </c:dPt>
          <c:dPt>
            <c:idx val="1"/>
            <c:marker>
              <c:symbol val="triangle"/>
              <c:size val="10"/>
              <c:spPr>
                <a:solidFill>
                  <a:srgbClr val="C00000"/>
                </a:solidFill>
                <a:ln w="9525">
                  <a:solidFill>
                    <a:schemeClr val="accent1"/>
                  </a:solidFill>
                </a:ln>
                <a:effectLst/>
              </c:spPr>
            </c:marker>
            <c:bubble3D val="0"/>
            <c:extLst>
              <c:ext xmlns:c16="http://schemas.microsoft.com/office/drawing/2014/chart" uri="{C3380CC4-5D6E-409C-BE32-E72D297353CC}">
                <c16:uniqueId val="{00000005-4C3A-4882-8CCC-30BC99BA1363}"/>
              </c:ext>
            </c:extLst>
          </c:dPt>
          <c:dPt>
            <c:idx val="2"/>
            <c:marker>
              <c:symbol val="diamond"/>
              <c:size val="10"/>
              <c:spPr>
                <a:solidFill>
                  <a:srgbClr val="C00000"/>
                </a:solidFill>
                <a:ln w="9525">
                  <a:noFill/>
                </a:ln>
                <a:effectLst/>
              </c:spPr>
            </c:marker>
            <c:bubble3D val="0"/>
            <c:extLst>
              <c:ext xmlns:c16="http://schemas.microsoft.com/office/drawing/2014/chart" uri="{C3380CC4-5D6E-409C-BE32-E72D297353CC}">
                <c16:uniqueId val="{00000002-4C3A-4882-8CCC-30BC99BA1363}"/>
              </c:ext>
            </c:extLst>
          </c:dPt>
          <c:dPt>
            <c:idx val="3"/>
            <c:marker>
              <c:symbol val="diamond"/>
              <c:size val="10"/>
              <c:spPr>
                <a:solidFill>
                  <a:srgbClr val="C00000"/>
                </a:solidFill>
                <a:ln w="9525">
                  <a:noFill/>
                </a:ln>
                <a:effectLst/>
              </c:spPr>
            </c:marker>
            <c:bubble3D val="0"/>
            <c:extLst>
              <c:ext xmlns:c16="http://schemas.microsoft.com/office/drawing/2014/chart" uri="{C3380CC4-5D6E-409C-BE32-E72D297353CC}">
                <c16:uniqueId val="{00000003-4C3A-4882-8CCC-30BC99BA1363}"/>
              </c:ext>
            </c:extLst>
          </c:dPt>
          <c:dPt>
            <c:idx val="4"/>
            <c:marker>
              <c:symbol val="triangle"/>
              <c:size val="10"/>
              <c:spPr>
                <a:solidFill>
                  <a:srgbClr val="C00000"/>
                </a:solidFill>
                <a:ln w="9525">
                  <a:solidFill>
                    <a:schemeClr val="accent1"/>
                  </a:solidFill>
                </a:ln>
                <a:effectLst/>
              </c:spPr>
            </c:marker>
            <c:bubble3D val="0"/>
            <c:extLst>
              <c:ext xmlns:c16="http://schemas.microsoft.com/office/drawing/2014/chart" uri="{C3380CC4-5D6E-409C-BE32-E72D297353CC}">
                <c16:uniqueId val="{00000004-4C3A-4882-8CCC-30BC99BA1363}"/>
              </c:ext>
            </c:extLst>
          </c:dPt>
          <c:dLbls>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reserves!$C$389:$G$389</c:f>
              <c:strCache>
                <c:ptCount val="5"/>
                <c:pt idx="0">
                  <c:v>Kazakhstan</c:v>
                </c:pt>
                <c:pt idx="1">
                  <c:v>Uzbekistan</c:v>
                </c:pt>
                <c:pt idx="2">
                  <c:v>Mongolia</c:v>
                </c:pt>
                <c:pt idx="3">
                  <c:v>Kyrgyzstan</c:v>
                </c:pt>
                <c:pt idx="4">
                  <c:v>Tajikistan</c:v>
                </c:pt>
              </c:strCache>
            </c:strRef>
          </c:cat>
          <c:val>
            <c:numRef>
              <c:f>reserves!$C$390:$G$390</c:f>
              <c:numCache>
                <c:formatCode>0%</c:formatCode>
                <c:ptCount val="5"/>
                <c:pt idx="0">
                  <c:v>2.0245505846762546E-2</c:v>
                </c:pt>
                <c:pt idx="1">
                  <c:v>1.7880895342463843E-2</c:v>
                </c:pt>
                <c:pt idx="2">
                  <c:v>-0.22136460456700502</c:v>
                </c:pt>
                <c:pt idx="3">
                  <c:v>-6.0276423517477973E-2</c:v>
                </c:pt>
                <c:pt idx="4">
                  <c:v>0.57230830629745522</c:v>
                </c:pt>
              </c:numCache>
            </c:numRef>
          </c:val>
          <c:smooth val="0"/>
          <c:extLst>
            <c:ext xmlns:c16="http://schemas.microsoft.com/office/drawing/2014/chart" uri="{C3380CC4-5D6E-409C-BE32-E72D297353CC}">
              <c16:uniqueId val="{00000001-4C3A-4882-8CCC-30BC99BA1363}"/>
            </c:ext>
          </c:extLst>
        </c:ser>
        <c:dLbls>
          <c:showLegendKey val="0"/>
          <c:showVal val="0"/>
          <c:showCatName val="0"/>
          <c:showSerName val="0"/>
          <c:showPercent val="0"/>
          <c:showBubbleSize val="0"/>
        </c:dLbls>
        <c:marker val="1"/>
        <c:smooth val="0"/>
        <c:axId val="675680216"/>
        <c:axId val="675686776"/>
      </c:lineChart>
      <c:catAx>
        <c:axId val="68460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684602112"/>
        <c:crosses val="autoZero"/>
        <c:auto val="1"/>
        <c:lblAlgn val="ctr"/>
        <c:lblOffset val="100"/>
        <c:noMultiLvlLbl val="0"/>
      </c:catAx>
      <c:valAx>
        <c:axId val="68460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84601784"/>
        <c:crosses val="autoZero"/>
        <c:crossBetween val="between"/>
      </c:valAx>
      <c:valAx>
        <c:axId val="6756867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0000"/>
                </a:solidFill>
                <a:latin typeface="+mn-lt"/>
                <a:ea typeface="+mn-ea"/>
                <a:cs typeface="+mn-cs"/>
              </a:defRPr>
            </a:pPr>
            <a:endParaRPr lang="en-US"/>
          </a:p>
        </c:txPr>
        <c:crossAx val="675680216"/>
        <c:crosses val="max"/>
        <c:crossBetween val="between"/>
      </c:valAx>
      <c:catAx>
        <c:axId val="675680216"/>
        <c:scaling>
          <c:orientation val="minMax"/>
        </c:scaling>
        <c:delete val="1"/>
        <c:axPos val="b"/>
        <c:numFmt formatCode="General" sourceLinked="1"/>
        <c:majorTickMark val="out"/>
        <c:minorTickMark val="none"/>
        <c:tickLblPos val="nextTo"/>
        <c:crossAx val="6756867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accent6"/>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80" b="0" i="0" u="none" strike="noStrike" kern="1200" spc="0" baseline="0">
                <a:solidFill>
                  <a:schemeClr val="accent6"/>
                </a:solidFill>
                <a:latin typeface="+mn-lt"/>
                <a:ea typeface="+mn-ea"/>
                <a:cs typeface="+mn-cs"/>
              </a:defRPr>
            </a:pPr>
            <a:r>
              <a:rPr lang="en-GB"/>
              <a:t>Major exports and imports in 2019-2020, % of GDP</a:t>
            </a:r>
          </a:p>
          <a:p>
            <a:pPr algn="ctr" rtl="0">
              <a:defRPr/>
            </a:pPr>
            <a:endParaRPr lang="en-GB"/>
          </a:p>
        </c:rich>
      </c:tx>
      <c:layout/>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1"/>
          <c:order val="0"/>
          <c:tx>
            <c:strRef>
              <c:f>'[Data on exposure to Russia_18042022.xlsx]export impor'!$K$20</c:f>
              <c:strCache>
                <c:ptCount val="1"/>
                <c:pt idx="0">
                  <c:v>2019</c:v>
                </c:pt>
              </c:strCache>
            </c:strRef>
          </c:tx>
          <c:spPr>
            <a:solidFill>
              <a:schemeClr val="accent2"/>
            </a:solidFill>
            <a:ln>
              <a:noFill/>
            </a:ln>
            <a:effectLst/>
          </c:spPr>
          <c:invertIfNegative val="0"/>
          <c:cat>
            <c:multiLvlStrRef>
              <c:f>'[Data on exposure to Russia_18042022.xlsx]export impor'!$L$17:$AF$18</c:f>
              <c:multiLvlStrCache>
                <c:ptCount val="21"/>
                <c:lvl>
                  <c:pt idx="0">
                    <c:v>Crude petrolium</c:v>
                  </c:pt>
                  <c:pt idx="1">
                    <c:v>Refined copper</c:v>
                  </c:pt>
                  <c:pt idx="2">
                    <c:v>Wheat</c:v>
                  </c:pt>
                  <c:pt idx="3">
                    <c:v>Gold</c:v>
                  </c:pt>
                  <c:pt idx="4">
                    <c:v>Precious metal ore</c:v>
                  </c:pt>
                  <c:pt idx="5">
                    <c:v>Refined petrolium</c:v>
                  </c:pt>
                  <c:pt idx="6">
                    <c:v>Gold</c:v>
                  </c:pt>
                  <c:pt idx="7">
                    <c:v>Coal briquettes</c:v>
                  </c:pt>
                  <c:pt idx="8">
                    <c:v>Copper ore</c:v>
                  </c:pt>
                  <c:pt idx="9">
                    <c:v>Refined petrolium</c:v>
                  </c:pt>
                  <c:pt idx="10">
                    <c:v>Gold</c:v>
                  </c:pt>
                  <c:pt idx="11">
                    <c:v>Raw aluminium</c:v>
                  </c:pt>
                  <c:pt idx="12">
                    <c:v>Wheat</c:v>
                  </c:pt>
                  <c:pt idx="13">
                    <c:v>Refined petrolium</c:v>
                  </c:pt>
                  <c:pt idx="14">
                    <c:v>Petrolium gas</c:v>
                  </c:pt>
                  <c:pt idx="15">
                    <c:v>Petrolium gas</c:v>
                  </c:pt>
                  <c:pt idx="16">
                    <c:v>Gold</c:v>
                  </c:pt>
                  <c:pt idx="17">
                    <c:v>Non-retail cotton yarn</c:v>
                  </c:pt>
                  <c:pt idx="18">
                    <c:v>Petrolium gas</c:v>
                  </c:pt>
                  <c:pt idx="19">
                    <c:v>Wheat</c:v>
                  </c:pt>
                  <c:pt idx="20">
                    <c:v>Refined Petrolium</c:v>
                  </c:pt>
                </c:lvl>
                <c:lvl>
                  <c:pt idx="0">
                    <c:v>Kazakhstan</c:v>
                  </c:pt>
                  <c:pt idx="3">
                    <c:v>Kyrgyz Republic</c:v>
                  </c:pt>
                  <c:pt idx="6">
                    <c:v>Mongolia</c:v>
                  </c:pt>
                  <c:pt idx="10">
                    <c:v>Tajikistan</c:v>
                  </c:pt>
                  <c:pt idx="15">
                    <c:v>Turkmenistan</c:v>
                  </c:pt>
                  <c:pt idx="16">
                    <c:v>Uzbekistan</c:v>
                  </c:pt>
                </c:lvl>
              </c:multiLvlStrCache>
            </c:multiLvlStrRef>
          </c:cat>
          <c:val>
            <c:numRef>
              <c:f>'[Data on exposure to Russia_18042022.xlsx]export impor'!$L$20:$AF$20</c:f>
              <c:numCache>
                <c:formatCode>0.0%</c:formatCode>
                <c:ptCount val="21"/>
                <c:pt idx="0">
                  <c:v>0.19761410962540896</c:v>
                </c:pt>
                <c:pt idx="1">
                  <c:v>1.4697205367683619E-2</c:v>
                </c:pt>
                <c:pt idx="2">
                  <c:v>5.6697084377206469E-3</c:v>
                </c:pt>
                <c:pt idx="3">
                  <c:v>0.18374416499549653</c:v>
                </c:pt>
                <c:pt idx="4">
                  <c:v>1.8148963536364998E-2</c:v>
                </c:pt>
                <c:pt idx="5">
                  <c:v>-7.1243136366352003E-2</c:v>
                </c:pt>
                <c:pt idx="6">
                  <c:v>7.320664828992085E-2</c:v>
                </c:pt>
                <c:pt idx="7">
                  <c:v>0.21610039447120866</c:v>
                </c:pt>
                <c:pt idx="8">
                  <c:v>0.12599990426822916</c:v>
                </c:pt>
                <c:pt idx="9">
                  <c:v>-8.0949659166739393E-2</c:v>
                </c:pt>
                <c:pt idx="10">
                  <c:v>2.1082356115931268E-2</c:v>
                </c:pt>
                <c:pt idx="11">
                  <c:v>2.8431063104913026E-2</c:v>
                </c:pt>
                <c:pt idx="12">
                  <c:v>-2.5057886126364001E-2</c:v>
                </c:pt>
                <c:pt idx="13">
                  <c:v>-3.9514358891574002E-2</c:v>
                </c:pt>
                <c:pt idx="14">
                  <c:v>-1.9757179445787001E-2</c:v>
                </c:pt>
                <c:pt idx="15">
                  <c:v>0.16935126747042928</c:v>
                </c:pt>
                <c:pt idx="16">
                  <c:v>8.7801778970873018E-2</c:v>
                </c:pt>
                <c:pt idx="17">
                  <c:v>1.5407042203444068E-2</c:v>
                </c:pt>
                <c:pt idx="18">
                  <c:v>3.8726259926316613E-2</c:v>
                </c:pt>
                <c:pt idx="19">
                  <c:v>-6.2095554709438701E-3</c:v>
                </c:pt>
                <c:pt idx="20">
                  <c:v>-9.1974867325002006E-3</c:v>
                </c:pt>
              </c:numCache>
            </c:numRef>
          </c:val>
          <c:extLst>
            <c:ext xmlns:c16="http://schemas.microsoft.com/office/drawing/2014/chart" uri="{C3380CC4-5D6E-409C-BE32-E72D297353CC}">
              <c16:uniqueId val="{00000000-1768-4F02-92E3-C7F07A2B9961}"/>
            </c:ext>
          </c:extLst>
        </c:ser>
        <c:ser>
          <c:idx val="0"/>
          <c:order val="1"/>
          <c:tx>
            <c:strRef>
              <c:f>'[Data on exposure to Russia_18042022.xlsx]export impor'!$K$19</c:f>
              <c:strCache>
                <c:ptCount val="1"/>
                <c:pt idx="0">
                  <c:v>2020</c:v>
                </c:pt>
              </c:strCache>
            </c:strRef>
          </c:tx>
          <c:spPr>
            <a:solidFill>
              <a:schemeClr val="accent1"/>
            </a:solidFill>
            <a:ln>
              <a:noFill/>
            </a:ln>
            <a:effectLst/>
          </c:spPr>
          <c:invertIfNegative val="0"/>
          <c:cat>
            <c:multiLvlStrRef>
              <c:f>'[Data on exposure to Russia_18042022.xlsx]export impor'!$L$17:$AF$18</c:f>
              <c:multiLvlStrCache>
                <c:ptCount val="21"/>
                <c:lvl>
                  <c:pt idx="0">
                    <c:v>Crude petrolium</c:v>
                  </c:pt>
                  <c:pt idx="1">
                    <c:v>Refined copper</c:v>
                  </c:pt>
                  <c:pt idx="2">
                    <c:v>Wheat</c:v>
                  </c:pt>
                  <c:pt idx="3">
                    <c:v>Gold</c:v>
                  </c:pt>
                  <c:pt idx="4">
                    <c:v>Precious metal ore</c:v>
                  </c:pt>
                  <c:pt idx="5">
                    <c:v>Refined petrolium</c:v>
                  </c:pt>
                  <c:pt idx="6">
                    <c:v>Gold</c:v>
                  </c:pt>
                  <c:pt idx="7">
                    <c:v>Coal briquettes</c:v>
                  </c:pt>
                  <c:pt idx="8">
                    <c:v>Copper ore</c:v>
                  </c:pt>
                  <c:pt idx="9">
                    <c:v>Refined petrolium</c:v>
                  </c:pt>
                  <c:pt idx="10">
                    <c:v>Gold</c:v>
                  </c:pt>
                  <c:pt idx="11">
                    <c:v>Raw aluminium</c:v>
                  </c:pt>
                  <c:pt idx="12">
                    <c:v>Wheat</c:v>
                  </c:pt>
                  <c:pt idx="13">
                    <c:v>Refined petrolium</c:v>
                  </c:pt>
                  <c:pt idx="14">
                    <c:v>Petrolium gas</c:v>
                  </c:pt>
                  <c:pt idx="15">
                    <c:v>Petrolium gas</c:v>
                  </c:pt>
                  <c:pt idx="16">
                    <c:v>Gold</c:v>
                  </c:pt>
                  <c:pt idx="17">
                    <c:v>Non-retail cotton yarn</c:v>
                  </c:pt>
                  <c:pt idx="18">
                    <c:v>Petrolium gas</c:v>
                  </c:pt>
                  <c:pt idx="19">
                    <c:v>Wheat</c:v>
                  </c:pt>
                  <c:pt idx="20">
                    <c:v>Refined Petrolium</c:v>
                  </c:pt>
                </c:lvl>
                <c:lvl>
                  <c:pt idx="0">
                    <c:v>Kazakhstan</c:v>
                  </c:pt>
                  <c:pt idx="3">
                    <c:v>Kyrgyz Republic</c:v>
                  </c:pt>
                  <c:pt idx="6">
                    <c:v>Mongolia</c:v>
                  </c:pt>
                  <c:pt idx="10">
                    <c:v>Tajikistan</c:v>
                  </c:pt>
                  <c:pt idx="15">
                    <c:v>Turkmenistan</c:v>
                  </c:pt>
                  <c:pt idx="16">
                    <c:v>Uzbekistan</c:v>
                  </c:pt>
                </c:lvl>
              </c:multiLvlStrCache>
            </c:multiLvlStrRef>
          </c:cat>
          <c:val>
            <c:numRef>
              <c:f>'[Data on exposure to Russia_18042022.xlsx]export impor'!$L$19:$AF$19</c:f>
              <c:numCache>
                <c:formatCode>0.0%</c:formatCode>
                <c:ptCount val="21"/>
                <c:pt idx="0">
                  <c:v>0.14729745985530479</c:v>
                </c:pt>
                <c:pt idx="1">
                  <c:v>1.6717092666117924E-2</c:v>
                </c:pt>
                <c:pt idx="2">
                  <c:v>6.605005144305333E-3</c:v>
                </c:pt>
                <c:pt idx="3">
                  <c:v>0.24043495458881747</c:v>
                </c:pt>
                <c:pt idx="4">
                  <c:v>1.5770464763352542E-2</c:v>
                </c:pt>
                <c:pt idx="5">
                  <c:v>-6.4762318413439504E-2</c:v>
                </c:pt>
                <c:pt idx="6">
                  <c:v>0.20205768333730184</c:v>
                </c:pt>
                <c:pt idx="7">
                  <c:v>0.15924248649631226</c:v>
                </c:pt>
                <c:pt idx="8">
                  <c:v>0.13370359715256405</c:v>
                </c:pt>
                <c:pt idx="9">
                  <c:v>-5.8589216729775302E-2</c:v>
                </c:pt>
                <c:pt idx="10">
                  <c:v>9.5189861059414335E-2</c:v>
                </c:pt>
                <c:pt idx="11">
                  <c:v>2.575007779940567E-2</c:v>
                </c:pt>
                <c:pt idx="12">
                  <c:v>-2.97773411519194E-2</c:v>
                </c:pt>
                <c:pt idx="13">
                  <c:v>-2.5994154366224698E-2</c:v>
                </c:pt>
                <c:pt idx="14">
                  <c:v>-2.1478737880072998E-2</c:v>
                </c:pt>
                <c:pt idx="15">
                  <c:v>0.11642183731637798</c:v>
                </c:pt>
                <c:pt idx="16">
                  <c:v>0.10885842077486159</c:v>
                </c:pt>
                <c:pt idx="17">
                  <c:v>1.5627527890378905E-2</c:v>
                </c:pt>
                <c:pt idx="18">
                  <c:v>1.0535224464560991E-2</c:v>
                </c:pt>
                <c:pt idx="19">
                  <c:v>-9.9842539299643002E-3</c:v>
                </c:pt>
                <c:pt idx="20">
                  <c:v>-9.5668520098152899E-3</c:v>
                </c:pt>
              </c:numCache>
            </c:numRef>
          </c:val>
          <c:extLst>
            <c:ext xmlns:c16="http://schemas.microsoft.com/office/drawing/2014/chart" uri="{C3380CC4-5D6E-409C-BE32-E72D297353CC}">
              <c16:uniqueId val="{00000001-1768-4F02-92E3-C7F07A2B9961}"/>
            </c:ext>
          </c:extLst>
        </c:ser>
        <c:dLbls>
          <c:showLegendKey val="0"/>
          <c:showVal val="0"/>
          <c:showCatName val="0"/>
          <c:showSerName val="0"/>
          <c:showPercent val="0"/>
          <c:showBubbleSize val="0"/>
        </c:dLbls>
        <c:gapWidth val="219"/>
        <c:axId val="305915856"/>
        <c:axId val="305914872"/>
      </c:barChart>
      <c:catAx>
        <c:axId val="305915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305914872"/>
        <c:crosses val="autoZero"/>
        <c:auto val="1"/>
        <c:lblAlgn val="ctr"/>
        <c:lblOffset val="100"/>
        <c:noMultiLvlLbl val="0"/>
      </c:catAx>
      <c:valAx>
        <c:axId val="305914872"/>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305915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6"/>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accent6"/>
                </a:solidFill>
                <a:latin typeface="+mn-lt"/>
                <a:ea typeface="+mn-ea"/>
                <a:cs typeface="+mn-cs"/>
              </a:defRPr>
            </a:pPr>
            <a:r>
              <a:rPr lang="en-GB" sz="1400" b="0" i="0" baseline="0" dirty="0" smtClean="0">
                <a:effectLst/>
              </a:rPr>
              <a:t>Growth of foreign trade in 2022 </a:t>
            </a:r>
            <a:endParaRPr lang="en-GB" sz="1400" dirty="0" smtClean="0">
              <a:effectLst/>
            </a:endParaRPr>
          </a:p>
          <a:p>
            <a:pPr>
              <a:defRPr/>
            </a:pPr>
            <a:r>
              <a:rPr lang="en-GB" sz="1400" b="0" i="0" baseline="0" dirty="0" smtClean="0">
                <a:effectLst/>
              </a:rPr>
              <a:t>or latest available*</a:t>
            </a:r>
            <a:endParaRPr lang="en-GB" sz="1400" dirty="0">
              <a:effectLst/>
            </a:endParaRPr>
          </a:p>
        </c:rich>
      </c:tx>
      <c:layout>
        <c:manualLayout>
          <c:xMode val="edge"/>
          <c:yMode val="edge"/>
          <c:x val="0.29824409434060706"/>
          <c:y val="1.838570985695338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tx>
            <c:strRef>
              <c:f>'foreign trade '!$D$2</c:f>
              <c:strCache>
                <c:ptCount val="1"/>
                <c:pt idx="0">
                  <c:v>Export growth, y/y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'foreign trade '!$C$3:$C$8</c:f>
              <c:strCache>
                <c:ptCount val="6"/>
                <c:pt idx="0">
                  <c:v>Kyrgyz Republic</c:v>
                </c:pt>
                <c:pt idx="1">
                  <c:v>Uzbekistan</c:v>
                </c:pt>
                <c:pt idx="2">
                  <c:v>Tajikistan</c:v>
                </c:pt>
                <c:pt idx="3">
                  <c:v>Mongolia</c:v>
                </c:pt>
                <c:pt idx="4">
                  <c:v>Kazakhstan</c:v>
                </c:pt>
                <c:pt idx="5">
                  <c:v>Turkmenistan</c:v>
                </c:pt>
              </c:strCache>
            </c:strRef>
          </c:cat>
          <c:val>
            <c:numRef>
              <c:f>'foreign trade '!$D$3:$D$8</c:f>
              <c:numCache>
                <c:formatCode>0%</c:formatCode>
                <c:ptCount val="6"/>
                <c:pt idx="0">
                  <c:v>-0.20549999999999999</c:v>
                </c:pt>
                <c:pt idx="1">
                  <c:v>0.16250000000000001</c:v>
                </c:pt>
                <c:pt idx="2">
                  <c:v>0.30399999999999999</c:v>
                </c:pt>
                <c:pt idx="3">
                  <c:v>0.33729999999999999</c:v>
                </c:pt>
                <c:pt idx="4">
                  <c:v>0.39910000000000001</c:v>
                </c:pt>
                <c:pt idx="5" formatCode="0.00%">
                  <c:v>0.46500000000000002</c:v>
                </c:pt>
              </c:numCache>
            </c:numRef>
          </c:val>
          <c:extLst>
            <c:ext xmlns:c16="http://schemas.microsoft.com/office/drawing/2014/chart" uri="{C3380CC4-5D6E-409C-BE32-E72D297353CC}">
              <c16:uniqueId val="{00000000-8F63-45C4-86DD-AE1F5EEED445}"/>
            </c:ext>
          </c:extLst>
        </c:ser>
        <c:ser>
          <c:idx val="1"/>
          <c:order val="1"/>
          <c:tx>
            <c:strRef>
              <c:f>'foreign trade '!$E$2</c:f>
              <c:strCache>
                <c:ptCount val="1"/>
                <c:pt idx="0">
                  <c:v>Import growth, y/y</c:v>
                </c:pt>
              </c:strCache>
            </c:strRef>
          </c:tx>
          <c:spPr>
            <a:solidFill>
              <a:schemeClr val="accent2"/>
            </a:solidFill>
            <a:ln>
              <a:noFill/>
            </a:ln>
            <a:effectLst/>
          </c:spPr>
          <c:invertIfNegative val="0"/>
          <c:dLbls>
            <c:dLbl>
              <c:idx val="1"/>
              <c:layout>
                <c:manualLayout>
                  <c:x val="3.9314604897818213E-17"/>
                  <c:y val="-5.515712957086020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63-45C4-86DD-AE1F5EEED445}"/>
                </c:ext>
              </c:extLst>
            </c:dLbl>
            <c:dLbl>
              <c:idx val="2"/>
              <c:layout>
                <c:manualLayout>
                  <c:x val="3.2166866506490865E-2"/>
                  <c:y val="-2.6265196388955633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1578020354787877E-2"/>
                      <c:h val="4.0987103737800332E-2"/>
                    </c:manualLayout>
                  </c15:layout>
                </c:ext>
                <c:ext xmlns:c16="http://schemas.microsoft.com/office/drawing/2014/chart" uri="{C3380CC4-5D6E-409C-BE32-E72D297353CC}">
                  <c16:uniqueId val="{00000003-8F63-45C4-86DD-AE1F5EEED445}"/>
                </c:ext>
              </c:extLst>
            </c:dLbl>
            <c:dLbl>
              <c:idx val="3"/>
              <c:layout>
                <c:manualLayout>
                  <c:x val="1.715566213679505E-2"/>
                  <c:y val="-4.8152493363641756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F63-45C4-86DD-AE1F5EEED445}"/>
                </c:ext>
              </c:extLst>
            </c:dLbl>
            <c:dLbl>
              <c:idx val="5"/>
              <c:layout>
                <c:manualLayout>
                  <c:x val="1.9300119903894523E-2"/>
                  <c:y val="-3.151835975477728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F63-45C4-86DD-AE1F5EEED44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'foreign trade '!$C$3:$C$8</c:f>
              <c:strCache>
                <c:ptCount val="6"/>
                <c:pt idx="0">
                  <c:v>Kyrgyz Republic</c:v>
                </c:pt>
                <c:pt idx="1">
                  <c:v>Uzbekistan</c:v>
                </c:pt>
                <c:pt idx="2">
                  <c:v>Tajikistan</c:v>
                </c:pt>
                <c:pt idx="3">
                  <c:v>Mongolia</c:v>
                </c:pt>
                <c:pt idx="4">
                  <c:v>Kazakhstan</c:v>
                </c:pt>
                <c:pt idx="5">
                  <c:v>Turkmenistan</c:v>
                </c:pt>
              </c:strCache>
            </c:strRef>
          </c:cat>
          <c:val>
            <c:numRef>
              <c:f>'foreign trade '!$E$3:$E$8</c:f>
              <c:numCache>
                <c:formatCode>0%</c:formatCode>
                <c:ptCount val="6"/>
                <c:pt idx="0">
                  <c:v>0.72560000000000002</c:v>
                </c:pt>
                <c:pt idx="1">
                  <c:v>0.20569999999999999</c:v>
                </c:pt>
                <c:pt idx="2">
                  <c:v>0.23</c:v>
                </c:pt>
                <c:pt idx="3">
                  <c:v>0.27160000000000001</c:v>
                </c:pt>
                <c:pt idx="4">
                  <c:v>0.20830000000000001</c:v>
                </c:pt>
                <c:pt idx="5" formatCode="0.00%">
                  <c:v>0.17799999999999999</c:v>
                </c:pt>
              </c:numCache>
            </c:numRef>
          </c:val>
          <c:extLst>
            <c:ext xmlns:c16="http://schemas.microsoft.com/office/drawing/2014/chart" uri="{C3380CC4-5D6E-409C-BE32-E72D297353CC}">
              <c16:uniqueId val="{00000001-8F63-45C4-86DD-AE1F5EEED445}"/>
            </c:ext>
          </c:extLst>
        </c:ser>
        <c:dLbls>
          <c:dLblPos val="outEnd"/>
          <c:showLegendKey val="0"/>
          <c:showVal val="1"/>
          <c:showCatName val="0"/>
          <c:showSerName val="0"/>
          <c:showPercent val="0"/>
          <c:showBubbleSize val="0"/>
        </c:dLbls>
        <c:gapWidth val="219"/>
        <c:overlap val="-27"/>
        <c:axId val="648472792"/>
        <c:axId val="648470168"/>
      </c:barChart>
      <c:catAx>
        <c:axId val="648472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648470168"/>
        <c:crosses val="autoZero"/>
        <c:auto val="1"/>
        <c:lblAlgn val="ctr"/>
        <c:lblOffset val="100"/>
        <c:noMultiLvlLbl val="0"/>
      </c:catAx>
      <c:valAx>
        <c:axId val="64847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648472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accent6"/>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r>
              <a:rPr lang="en-GB" sz="1400" b="1" i="0" baseline="0" dirty="0" smtClean="0">
                <a:effectLst/>
              </a:rPr>
              <a:t>Composition of Uzbekistan’s goods exports in 2022 </a:t>
            </a:r>
            <a:endParaRPr lang="en-GB" sz="1400" dirty="0">
              <a:effectLst/>
            </a:endParaRPr>
          </a:p>
        </c:rich>
      </c:tx>
      <c:layout>
        <c:manualLayout>
          <c:xMode val="edge"/>
          <c:yMode val="edge"/>
          <c:x val="0.16073365402703499"/>
          <c:y val="1.57818280327516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42864403894905628"/>
          <c:y val="0.14130260860057037"/>
          <c:w val="0.5437472637316898"/>
          <c:h val="0.8222918233240085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B6-4A12-99E9-F5503B4078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B6-4A12-99E9-F5503B4078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B6-4A12-99E9-F5503B4078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B6-4A12-99E9-F5503B4078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B6-4A12-99E9-F5503B4078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1B6-4A12-99E9-F5503B4078BB}"/>
              </c:ext>
            </c:extLst>
          </c:dPt>
          <c:dPt>
            <c:idx val="6"/>
            <c:bubble3D val="0"/>
            <c:spPr>
              <a:solidFill>
                <a:srgbClr val="FFC000"/>
              </a:solidFill>
              <a:ln w="19050">
                <a:solidFill>
                  <a:schemeClr val="lt1"/>
                </a:solidFill>
              </a:ln>
              <a:effectLst/>
            </c:spPr>
            <c:extLst>
              <c:ext xmlns:c16="http://schemas.microsoft.com/office/drawing/2014/chart" uri="{C3380CC4-5D6E-409C-BE32-E72D297353CC}">
                <c16:uniqueId val="{0000000D-51B6-4A12-99E9-F5503B4078BB}"/>
              </c:ext>
            </c:extLst>
          </c:dPt>
          <c:dPt>
            <c:idx val="7"/>
            <c:bubble3D val="0"/>
            <c:spPr>
              <a:solidFill>
                <a:srgbClr val="C00000"/>
              </a:solidFill>
              <a:ln w="19050">
                <a:solidFill>
                  <a:schemeClr val="lt1"/>
                </a:solidFill>
              </a:ln>
              <a:effectLst/>
            </c:spPr>
            <c:extLst>
              <c:ext xmlns:c16="http://schemas.microsoft.com/office/drawing/2014/chart" uri="{C3380CC4-5D6E-409C-BE32-E72D297353CC}">
                <c16:uniqueId val="{0000000F-51B6-4A12-99E9-F5503B4078B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1B6-4A12-99E9-F5503B4078BB}"/>
              </c:ext>
            </c:extLst>
          </c:dPt>
          <c:cat>
            <c:strRef>
              <c:f>Sheet4!$H$6:$H$14</c:f>
              <c:strCache>
                <c:ptCount val="9"/>
                <c:pt idx="0">
                  <c:v>Cotton</c:v>
                </c:pt>
                <c:pt idx="1">
                  <c:v>Chemical products and articles thereof</c:v>
                </c:pt>
                <c:pt idx="2">
                  <c:v>Black metals</c:v>
                </c:pt>
                <c:pt idx="3">
                  <c:v>Non-ferrous metals</c:v>
                </c:pt>
                <c:pt idx="4">
                  <c:v>Energy and oil products</c:v>
                </c:pt>
                <c:pt idx="5">
                  <c:v>Cars and equipment</c:v>
                </c:pt>
                <c:pt idx="6">
                  <c:v>Gold</c:v>
                </c:pt>
                <c:pt idx="7">
                  <c:v>Food</c:v>
                </c:pt>
                <c:pt idx="8">
                  <c:v>Other goods</c:v>
                </c:pt>
              </c:strCache>
            </c:strRef>
          </c:cat>
          <c:val>
            <c:numRef>
              <c:f>Sheet4!$I$6:$I$14</c:f>
              <c:numCache>
                <c:formatCode>0.00%</c:formatCode>
                <c:ptCount val="9"/>
                <c:pt idx="0">
                  <c:v>2.3088176175859354E-4</c:v>
                </c:pt>
                <c:pt idx="1">
                  <c:v>9.3401230374342128E-2</c:v>
                </c:pt>
                <c:pt idx="2">
                  <c:v>1.6489425574140779E-2</c:v>
                </c:pt>
                <c:pt idx="3">
                  <c:v>9.4020346030301072E-2</c:v>
                </c:pt>
                <c:pt idx="4">
                  <c:v>7.9760649967998892E-2</c:v>
                </c:pt>
                <c:pt idx="5">
                  <c:v>6.4532437364799328E-2</c:v>
                </c:pt>
                <c:pt idx="6">
                  <c:v>0.26777811036947635</c:v>
                </c:pt>
                <c:pt idx="7">
                  <c:v>0.11880250100825884</c:v>
                </c:pt>
                <c:pt idx="8" formatCode="0.000000000000000%">
                  <c:v>0.2649844175489241</c:v>
                </c:pt>
              </c:numCache>
            </c:numRef>
          </c:val>
          <c:extLst>
            <c:ext xmlns:c16="http://schemas.microsoft.com/office/drawing/2014/chart" uri="{C3380CC4-5D6E-409C-BE32-E72D297353CC}">
              <c16:uniqueId val="{00000012-51B6-4A12-99E9-F5503B4078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3994101075773899"/>
          <c:w val="0.43531357215160399"/>
          <c:h val="0.849153062606636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6"/>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accent1">
                    <a:lumMod val="75000"/>
                  </a:schemeClr>
                </a:solidFill>
                <a:latin typeface="+mn-lt"/>
                <a:ea typeface="+mn-ea"/>
                <a:cs typeface="+mn-cs"/>
              </a:defRPr>
            </a:pPr>
            <a:r>
              <a:rPr lang="en-GB" b="1" dirty="0" smtClean="0">
                <a:solidFill>
                  <a:schemeClr val="accent1">
                    <a:lumMod val="75000"/>
                  </a:schemeClr>
                </a:solidFill>
              </a:rPr>
              <a:t>Growth in Central Asian imports from China</a:t>
            </a:r>
            <a:r>
              <a:rPr lang="en-GB" b="1" baseline="0" dirty="0" smtClean="0">
                <a:solidFill>
                  <a:schemeClr val="accent1">
                    <a:lumMod val="75000"/>
                  </a:schemeClr>
                </a:solidFill>
              </a:rPr>
              <a:t>, </a:t>
            </a:r>
            <a:r>
              <a:rPr lang="en-GB" b="1" baseline="0" dirty="0" err="1" smtClean="0">
                <a:solidFill>
                  <a:schemeClr val="accent1">
                    <a:lumMod val="75000"/>
                  </a:schemeClr>
                </a:solidFill>
              </a:rPr>
              <a:t>T</a:t>
            </a:r>
            <a:r>
              <a:rPr lang="en-GB" sz="1680" b="1" i="0" u="none" strike="noStrike" baseline="0" dirty="0" err="1" smtClean="0">
                <a:effectLst/>
              </a:rPr>
              <a:t>ü</a:t>
            </a:r>
            <a:r>
              <a:rPr lang="en-GB" b="1" baseline="0" dirty="0" err="1" smtClean="0">
                <a:solidFill>
                  <a:schemeClr val="accent1">
                    <a:lumMod val="75000"/>
                  </a:schemeClr>
                </a:solidFill>
              </a:rPr>
              <a:t>rkiye</a:t>
            </a:r>
            <a:r>
              <a:rPr lang="en-GB" b="1" baseline="0" dirty="0" smtClean="0">
                <a:solidFill>
                  <a:schemeClr val="accent1">
                    <a:lumMod val="75000"/>
                  </a:schemeClr>
                </a:solidFill>
              </a:rPr>
              <a:t>; and exports to Russia</a:t>
            </a:r>
            <a:endParaRPr lang="en-GB" b="1" dirty="0">
              <a:solidFill>
                <a:schemeClr val="accent1">
                  <a:lumMod val="75000"/>
                </a:schemeClr>
              </a:solidFill>
            </a:endParaRPr>
          </a:p>
        </c:rich>
      </c:tx>
      <c:layout>
        <c:manualLayout>
          <c:xMode val="edge"/>
          <c:yMode val="edge"/>
          <c:x val="0.21172949337874336"/>
          <c:y val="9.1289437521427708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Sheet3!$C$18</c:f>
              <c:strCache>
                <c:ptCount val="1"/>
                <c:pt idx="0">
                  <c:v>Growth of imports from China to CA in Jan-Nov 2022, y/y as reported by the Chinese authorities</c:v>
                </c:pt>
              </c:strCache>
            </c:strRef>
          </c:tx>
          <c:spPr>
            <a:solidFill>
              <a:schemeClr val="accent1"/>
            </a:solidFill>
            <a:ln>
              <a:noFill/>
            </a:ln>
            <a:effectLst/>
          </c:spPr>
          <c:invertIfNegative val="0"/>
          <c:cat>
            <c:strRef>
              <c:f>Sheet3!$B$19:$B$24</c:f>
              <c:strCache>
                <c:ptCount val="6"/>
                <c:pt idx="0">
                  <c:v>Kyrgyz Republic</c:v>
                </c:pt>
                <c:pt idx="1">
                  <c:v>Turkmenistan</c:v>
                </c:pt>
                <c:pt idx="2">
                  <c:v>Tajikistan</c:v>
                </c:pt>
                <c:pt idx="3">
                  <c:v>Uzbekistan</c:v>
                </c:pt>
                <c:pt idx="4">
                  <c:v>Mongolia</c:v>
                </c:pt>
                <c:pt idx="5">
                  <c:v>Kazakhstan</c:v>
                </c:pt>
              </c:strCache>
            </c:strRef>
          </c:cat>
          <c:val>
            <c:numRef>
              <c:f>Sheet3!$C$19:$C$24</c:f>
              <c:numCache>
                <c:formatCode>0%</c:formatCode>
                <c:ptCount val="6"/>
                <c:pt idx="0">
                  <c:v>1.1930000000000001</c:v>
                </c:pt>
                <c:pt idx="1">
                  <c:v>0.71799999999999997</c:v>
                </c:pt>
                <c:pt idx="2">
                  <c:v>0.45800000000000002</c:v>
                </c:pt>
                <c:pt idx="3">
                  <c:v>0.32800000000000001</c:v>
                </c:pt>
                <c:pt idx="4">
                  <c:v>0.26400000000000001</c:v>
                </c:pt>
                <c:pt idx="5">
                  <c:v>0.16400000000000001</c:v>
                </c:pt>
              </c:numCache>
            </c:numRef>
          </c:val>
          <c:extLst>
            <c:ext xmlns:c16="http://schemas.microsoft.com/office/drawing/2014/chart" uri="{C3380CC4-5D6E-409C-BE32-E72D297353CC}">
              <c16:uniqueId val="{00000000-12D0-42DB-B3F5-C6750F805928}"/>
            </c:ext>
          </c:extLst>
        </c:ser>
        <c:ser>
          <c:idx val="1"/>
          <c:order val="1"/>
          <c:tx>
            <c:strRef>
              <c:f>Sheet3!$D$18</c:f>
              <c:strCache>
                <c:ptCount val="1"/>
                <c:pt idx="0">
                  <c:v>Growth of imports from Türkiye to CA  in Jan-Nov 2022, y/y, as reported by Turkish authorities</c:v>
                </c:pt>
              </c:strCache>
            </c:strRef>
          </c:tx>
          <c:spPr>
            <a:solidFill>
              <a:schemeClr val="accent2"/>
            </a:solidFill>
            <a:ln>
              <a:noFill/>
            </a:ln>
            <a:effectLst/>
          </c:spPr>
          <c:invertIfNegative val="0"/>
          <c:cat>
            <c:strRef>
              <c:f>Sheet3!$B$19:$B$24</c:f>
              <c:strCache>
                <c:ptCount val="6"/>
                <c:pt idx="0">
                  <c:v>Kyrgyz Republic</c:v>
                </c:pt>
                <c:pt idx="1">
                  <c:v>Turkmenistan</c:v>
                </c:pt>
                <c:pt idx="2">
                  <c:v>Tajikistan</c:v>
                </c:pt>
                <c:pt idx="3">
                  <c:v>Uzbekistan</c:v>
                </c:pt>
                <c:pt idx="4">
                  <c:v>Mongolia</c:v>
                </c:pt>
                <c:pt idx="5">
                  <c:v>Kazakhstan</c:v>
                </c:pt>
              </c:strCache>
            </c:strRef>
          </c:cat>
          <c:val>
            <c:numRef>
              <c:f>Sheet3!$D$19:$D$24</c:f>
              <c:numCache>
                <c:formatCode>0%</c:formatCode>
                <c:ptCount val="6"/>
                <c:pt idx="0">
                  <c:v>0.27251536879794513</c:v>
                </c:pt>
                <c:pt idx="1">
                  <c:v>9.5951760819817711E-2</c:v>
                </c:pt>
                <c:pt idx="2">
                  <c:v>0.49398295321962937</c:v>
                </c:pt>
                <c:pt idx="3">
                  <c:v>7.4940456957128809E-3</c:v>
                </c:pt>
                <c:pt idx="4">
                  <c:v>0.45525810037769343</c:v>
                </c:pt>
                <c:pt idx="5">
                  <c:v>0.18708894355253602</c:v>
                </c:pt>
              </c:numCache>
            </c:numRef>
          </c:val>
          <c:extLst>
            <c:ext xmlns:c16="http://schemas.microsoft.com/office/drawing/2014/chart" uri="{C3380CC4-5D6E-409C-BE32-E72D297353CC}">
              <c16:uniqueId val="{00000001-12D0-42DB-B3F5-C6750F805928}"/>
            </c:ext>
          </c:extLst>
        </c:ser>
        <c:ser>
          <c:idx val="2"/>
          <c:order val="2"/>
          <c:tx>
            <c:strRef>
              <c:f>Sheet3!$E$18</c:f>
              <c:strCache>
                <c:ptCount val="1"/>
                <c:pt idx="0">
                  <c:v>Growth of CA exports to Russia in Jan-Nov 2022, y/y</c:v>
                </c:pt>
              </c:strCache>
            </c:strRef>
          </c:tx>
          <c:spPr>
            <a:solidFill>
              <a:srgbClr val="C00000"/>
            </a:solidFill>
            <a:ln>
              <a:noFill/>
            </a:ln>
            <a:effectLst/>
          </c:spPr>
          <c:invertIfNegative val="0"/>
          <c:cat>
            <c:strRef>
              <c:f>Sheet3!$B$19:$B$24</c:f>
              <c:strCache>
                <c:ptCount val="6"/>
                <c:pt idx="0">
                  <c:v>Kyrgyz Republic</c:v>
                </c:pt>
                <c:pt idx="1">
                  <c:v>Turkmenistan</c:v>
                </c:pt>
                <c:pt idx="2">
                  <c:v>Tajikistan</c:v>
                </c:pt>
                <c:pt idx="3">
                  <c:v>Uzbekistan</c:v>
                </c:pt>
                <c:pt idx="4">
                  <c:v>Mongolia</c:v>
                </c:pt>
                <c:pt idx="5">
                  <c:v>Kazakhstan</c:v>
                </c:pt>
              </c:strCache>
            </c:strRef>
          </c:cat>
          <c:val>
            <c:numRef>
              <c:f>Sheet3!$E$19:$E$24</c:f>
              <c:numCache>
                <c:formatCode>General</c:formatCode>
                <c:ptCount val="6"/>
                <c:pt idx="0" formatCode="0%">
                  <c:v>1.5607810947464973</c:v>
                </c:pt>
                <c:pt idx="2" formatCode="0%">
                  <c:v>0.25610642423710828</c:v>
                </c:pt>
                <c:pt idx="3" formatCode="0%">
                  <c:v>0.49433881649220246</c:v>
                </c:pt>
                <c:pt idx="4" formatCode="0%">
                  <c:v>-3.2848525479334811E-2</c:v>
                </c:pt>
                <c:pt idx="5" formatCode="0%">
                  <c:v>0.23146210823287405</c:v>
                </c:pt>
              </c:numCache>
            </c:numRef>
          </c:val>
          <c:extLst>
            <c:ext xmlns:c16="http://schemas.microsoft.com/office/drawing/2014/chart" uri="{C3380CC4-5D6E-409C-BE32-E72D297353CC}">
              <c16:uniqueId val="{00000002-12D0-42DB-B3F5-C6750F805928}"/>
            </c:ext>
          </c:extLst>
        </c:ser>
        <c:dLbls>
          <c:showLegendKey val="0"/>
          <c:showVal val="0"/>
          <c:showCatName val="0"/>
          <c:showSerName val="0"/>
          <c:showPercent val="0"/>
          <c:showBubbleSize val="0"/>
        </c:dLbls>
        <c:gapWidth val="219"/>
        <c:overlap val="-27"/>
        <c:axId val="676671016"/>
        <c:axId val="676673968"/>
      </c:barChart>
      <c:catAx>
        <c:axId val="676671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676673968"/>
        <c:crosses val="autoZero"/>
        <c:auto val="1"/>
        <c:lblAlgn val="ctr"/>
        <c:lblOffset val="100"/>
        <c:noMultiLvlLbl val="0"/>
      </c:catAx>
      <c:valAx>
        <c:axId val="67667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676671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6"/>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'exchange rate graphs'!$AA$2</c:f>
              <c:strCache>
                <c:ptCount val="1"/>
                <c:pt idx="0">
                  <c:v>USDKZT</c:v>
                </c:pt>
              </c:strCache>
            </c:strRef>
          </c:tx>
          <c:spPr>
            <a:ln w="28575" cap="rnd">
              <a:solidFill>
                <a:schemeClr val="accent1">
                  <a:lumMod val="20000"/>
                  <a:lumOff val="80000"/>
                </a:schemeClr>
              </a:solidFill>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graphs'!$AA$19:$AA$297</c:f>
              <c:numCache>
                <c:formatCode>0.0000</c:formatCode>
                <c:ptCount val="279"/>
                <c:pt idx="0">
                  <c:v>-1.8399264029438367E-3</c:v>
                </c:pt>
                <c:pt idx="1">
                  <c:v>-8.0496780128780365E-4</c:v>
                </c:pt>
                <c:pt idx="2">
                  <c:v>-4.5998160073601468E-4</c:v>
                </c:pt>
                <c:pt idx="3">
                  <c:v>1.7709291628336121E-3</c:v>
                </c:pt>
                <c:pt idx="4">
                  <c:v>-3.4498620055201101E-4</c:v>
                </c:pt>
                <c:pt idx="5">
                  <c:v>6.4397424103046497E-4</c:v>
                </c:pt>
                <c:pt idx="6">
                  <c:v>1.2879484820607079E-3</c:v>
                </c:pt>
                <c:pt idx="7">
                  <c:v>2.8748850045998697E-3</c:v>
                </c:pt>
                <c:pt idx="8">
                  <c:v>1.8399264029433926E-4</c:v>
                </c:pt>
                <c:pt idx="9">
                  <c:v>6.5317387304508756E-3</c:v>
                </c:pt>
                <c:pt idx="10">
                  <c:v>1.0211591536338549E-2</c:v>
                </c:pt>
                <c:pt idx="11">
                  <c:v>1.5869365225391063E-2</c:v>
                </c:pt>
                <c:pt idx="12">
                  <c:v>1.9986200551977862E-2</c:v>
                </c:pt>
                <c:pt idx="13">
                  <c:v>1.7410303587856446E-2</c:v>
                </c:pt>
                <c:pt idx="14">
                  <c:v>1.1131554737810578E-2</c:v>
                </c:pt>
                <c:pt idx="15">
                  <c:v>7.7276908923643584E-3</c:v>
                </c:pt>
                <c:pt idx="16">
                  <c:v>1.2304507819687283E-2</c:v>
                </c:pt>
                <c:pt idx="17">
                  <c:v>1.5823367065317395E-2</c:v>
                </c:pt>
                <c:pt idx="18">
                  <c:v>1.3661453541858326E-2</c:v>
                </c:pt>
                <c:pt idx="19">
                  <c:v>1.4880404783808698E-2</c:v>
                </c:pt>
                <c:pt idx="20">
                  <c:v>1.7640294388224453E-2</c:v>
                </c:pt>
                <c:pt idx="21">
                  <c:v>-5.2437902483899457E-3</c:v>
                </c:pt>
                <c:pt idx="22">
                  <c:v>-6.2787488500459787E-3</c:v>
                </c:pt>
                <c:pt idx="23">
                  <c:v>-7.7621895124194928E-2</c:v>
                </c:pt>
                <c:pt idx="24">
                  <c:v>-5.3702851885924385E-2</c:v>
                </c:pt>
                <c:pt idx="25">
                  <c:v>-0.13247470101195935</c:v>
                </c:pt>
                <c:pt idx="26">
                  <c:v>-0.12295308187672482</c:v>
                </c:pt>
                <c:pt idx="27">
                  <c:v>-0.13390064397424095</c:v>
                </c:pt>
                <c:pt idx="28">
                  <c:v>-0.14374425022999082</c:v>
                </c:pt>
                <c:pt idx="29">
                  <c:v>-0.17339006439742399</c:v>
                </c:pt>
                <c:pt idx="30">
                  <c:v>-0.17339006439742399</c:v>
                </c:pt>
                <c:pt idx="31">
                  <c:v>-0.173505059797608</c:v>
                </c:pt>
                <c:pt idx="32">
                  <c:v>-0.17518399264029449</c:v>
                </c:pt>
                <c:pt idx="33">
                  <c:v>-0.18741950321987111</c:v>
                </c:pt>
                <c:pt idx="34">
                  <c:v>-0.20715271389144441</c:v>
                </c:pt>
                <c:pt idx="35">
                  <c:v>-0.18511959521619126</c:v>
                </c:pt>
                <c:pt idx="36">
                  <c:v>-0.18116375344986202</c:v>
                </c:pt>
                <c:pt idx="37">
                  <c:v>-0.17217111315547373</c:v>
                </c:pt>
                <c:pt idx="38">
                  <c:v>-0.1692502299908003</c:v>
                </c:pt>
                <c:pt idx="39">
                  <c:v>-0.16685832566697334</c:v>
                </c:pt>
                <c:pt idx="40">
                  <c:v>-0.16685832566697334</c:v>
                </c:pt>
                <c:pt idx="41">
                  <c:v>-0.16685832566697334</c:v>
                </c:pt>
                <c:pt idx="42">
                  <c:v>-0.16869825206991718</c:v>
                </c:pt>
                <c:pt idx="43">
                  <c:v>-0.13603955841766324</c:v>
                </c:pt>
                <c:pt idx="44">
                  <c:v>-0.13454461821527142</c:v>
                </c:pt>
                <c:pt idx="45">
                  <c:v>-0.10680772769089231</c:v>
                </c:pt>
                <c:pt idx="46">
                  <c:v>-7.4057037718491259E-2</c:v>
                </c:pt>
                <c:pt idx="47">
                  <c:v>-6.5731370745170103E-2</c:v>
                </c:pt>
                <c:pt idx="48">
                  <c:v>-7.9737810487580552E-2</c:v>
                </c:pt>
                <c:pt idx="49">
                  <c:v>-9.3629254829806774E-2</c:v>
                </c:pt>
                <c:pt idx="50">
                  <c:v>-7.5344986200551967E-2</c:v>
                </c:pt>
                <c:pt idx="51">
                  <c:v>-7.4241030358785487E-2</c:v>
                </c:pt>
                <c:pt idx="52">
                  <c:v>-7.1297148114075393E-2</c:v>
                </c:pt>
                <c:pt idx="53">
                  <c:v>-4.5653173873045017E-2</c:v>
                </c:pt>
                <c:pt idx="54">
                  <c:v>-2.0147194112235534E-2</c:v>
                </c:pt>
                <c:pt idx="55">
                  <c:v>-3.3992640294388199E-2</c:v>
                </c:pt>
                <c:pt idx="56">
                  <c:v>-3.1807727690892351E-2</c:v>
                </c:pt>
                <c:pt idx="57">
                  <c:v>-3.3532658693652184E-2</c:v>
                </c:pt>
                <c:pt idx="58">
                  <c:v>-4.20193192272309E-2</c:v>
                </c:pt>
                <c:pt idx="59">
                  <c:v>-4.6803127874884831E-2</c:v>
                </c:pt>
                <c:pt idx="60">
                  <c:v>-2.4402023919043225E-2</c:v>
                </c:pt>
                <c:pt idx="61">
                  <c:v>-2.6563937442502406E-2</c:v>
                </c:pt>
                <c:pt idx="62">
                  <c:v>-1.8675252989880375E-2</c:v>
                </c:pt>
                <c:pt idx="63">
                  <c:v>-1.9411223551057954E-2</c:v>
                </c:pt>
                <c:pt idx="64">
                  <c:v>-2.1366145354185795E-2</c:v>
                </c:pt>
                <c:pt idx="65">
                  <c:v>-3.4429622815087324E-2</c:v>
                </c:pt>
                <c:pt idx="66">
                  <c:v>-3.988040478380861E-2</c:v>
                </c:pt>
                <c:pt idx="67">
                  <c:v>-2.8081876724930899E-2</c:v>
                </c:pt>
                <c:pt idx="68">
                  <c:v>-2.5505979760809483E-2</c:v>
                </c:pt>
                <c:pt idx="69">
                  <c:v>-1.7663293468261232E-2</c:v>
                </c:pt>
                <c:pt idx="70">
                  <c:v>-1.9434222631094622E-2</c:v>
                </c:pt>
                <c:pt idx="71">
                  <c:v>-1.163753449862015E-2</c:v>
                </c:pt>
                <c:pt idx="72">
                  <c:v>-7.152713891444451E-3</c:v>
                </c:pt>
                <c:pt idx="73">
                  <c:v>1.6283348666053299E-2</c:v>
                </c:pt>
                <c:pt idx="74">
                  <c:v>-1.074057037718501E-2</c:v>
                </c:pt>
                <c:pt idx="75">
                  <c:v>-1.0395584176632999E-2</c:v>
                </c:pt>
                <c:pt idx="76">
                  <c:v>-9.8436062557496484E-3</c:v>
                </c:pt>
                <c:pt idx="77">
                  <c:v>-1.4558417663293355E-2</c:v>
                </c:pt>
                <c:pt idx="78">
                  <c:v>1.5409383624654938E-3</c:v>
                </c:pt>
                <c:pt idx="79">
                  <c:v>7.2447102115915651E-3</c:v>
                </c:pt>
                <c:pt idx="80">
                  <c:v>4.9218031278748242E-3</c:v>
                </c:pt>
                <c:pt idx="81">
                  <c:v>1.6559337626496085E-3</c:v>
                </c:pt>
                <c:pt idx="82">
                  <c:v>4.3698252069918064E-3</c:v>
                </c:pt>
                <c:pt idx="83">
                  <c:v>1.2994480220791194E-2</c:v>
                </c:pt>
                <c:pt idx="84">
                  <c:v>1.9618215271389183E-2</c:v>
                </c:pt>
                <c:pt idx="85">
                  <c:v>3.2221711131554698E-2</c:v>
                </c:pt>
                <c:pt idx="86">
                  <c:v>4.1720331186752446E-2</c:v>
                </c:pt>
                <c:pt idx="87">
                  <c:v>4.3353265869365276E-2</c:v>
                </c:pt>
                <c:pt idx="88">
                  <c:v>2.5919963201472052E-2</c:v>
                </c:pt>
                <c:pt idx="89">
                  <c:v>-3.9098436062556807E-4</c:v>
                </c:pt>
                <c:pt idx="90">
                  <c:v>2.539098436062559E-2</c:v>
                </c:pt>
                <c:pt idx="91">
                  <c:v>2.1872125114995367E-2</c:v>
                </c:pt>
                <c:pt idx="92">
                  <c:v>1.393744250229989E-2</c:v>
                </c:pt>
                <c:pt idx="93">
                  <c:v>-6.4397424103024292E-4</c:v>
                </c:pt>
                <c:pt idx="94">
                  <c:v>1.379944802207933E-3</c:v>
                </c:pt>
                <c:pt idx="95">
                  <c:v>6.2557497700093112E-3</c:v>
                </c:pt>
                <c:pt idx="96">
                  <c:v>9.0156393744250662E-3</c:v>
                </c:pt>
                <c:pt idx="97">
                  <c:v>1.6559337626496085E-3</c:v>
                </c:pt>
                <c:pt idx="98">
                  <c:v>-2.9438822447100943E-3</c:v>
                </c:pt>
                <c:pt idx="99">
                  <c:v>-2.9438822447100943E-3</c:v>
                </c:pt>
                <c:pt idx="100">
                  <c:v>-2.9438822447100943E-3</c:v>
                </c:pt>
                <c:pt idx="101">
                  <c:v>-5.0137994480221604E-3</c:v>
                </c:pt>
                <c:pt idx="102">
                  <c:v>-4.5538178472859236E-3</c:v>
                </c:pt>
                <c:pt idx="103">
                  <c:v>-1.0303587856485663E-2</c:v>
                </c:pt>
                <c:pt idx="104">
                  <c:v>-2.2033118675252927E-2</c:v>
                </c:pt>
                <c:pt idx="105">
                  <c:v>-2.5942962281508608E-2</c:v>
                </c:pt>
                <c:pt idx="106">
                  <c:v>-2.5942962281508608E-2</c:v>
                </c:pt>
                <c:pt idx="107">
                  <c:v>-2.5942962281508608E-2</c:v>
                </c:pt>
                <c:pt idx="108">
                  <c:v>-3.3992640294388199E-2</c:v>
                </c:pt>
                <c:pt idx="109">
                  <c:v>-4.7355105795768182E-2</c:v>
                </c:pt>
                <c:pt idx="110">
                  <c:v>-7.5413983440662191E-2</c:v>
                </c:pt>
                <c:pt idx="111">
                  <c:v>-7.4034038638454369E-2</c:v>
                </c:pt>
                <c:pt idx="112">
                  <c:v>-7.4034038638454369E-2</c:v>
                </c:pt>
                <c:pt idx="113">
                  <c:v>-6.2557497700092002E-2</c:v>
                </c:pt>
                <c:pt idx="114">
                  <c:v>-5.7704691812327402E-2</c:v>
                </c:pt>
                <c:pt idx="115">
                  <c:v>-7.6563937442502228E-2</c:v>
                </c:pt>
                <c:pt idx="116">
                  <c:v>-8.0956761729530813E-2</c:v>
                </c:pt>
                <c:pt idx="117">
                  <c:v>-6.7364305427782822E-2</c:v>
                </c:pt>
                <c:pt idx="118">
                  <c:v>-6.7364305427782822E-2</c:v>
                </c:pt>
                <c:pt idx="119">
                  <c:v>-7.5183992640294406E-2</c:v>
                </c:pt>
                <c:pt idx="120">
                  <c:v>-7.0814167433302488E-2</c:v>
                </c:pt>
                <c:pt idx="121">
                  <c:v>-7.0814167433302488E-2</c:v>
                </c:pt>
                <c:pt idx="122">
                  <c:v>-9.9356025758969624E-2</c:v>
                </c:pt>
                <c:pt idx="123">
                  <c:v>-8.8063477460901485E-2</c:v>
                </c:pt>
                <c:pt idx="124">
                  <c:v>-8.8063477460901485E-2</c:v>
                </c:pt>
                <c:pt idx="125">
                  <c:v>-8.4153633854645804E-2</c:v>
                </c:pt>
                <c:pt idx="126">
                  <c:v>-9.0156393744250218E-2</c:v>
                </c:pt>
                <c:pt idx="127">
                  <c:v>-9.4756209751609921E-2</c:v>
                </c:pt>
                <c:pt idx="128">
                  <c:v>-0.10280588776448929</c:v>
                </c:pt>
                <c:pt idx="129">
                  <c:v>-0.10807267709291635</c:v>
                </c:pt>
                <c:pt idx="130">
                  <c:v>-0.10807267709291635</c:v>
                </c:pt>
                <c:pt idx="131">
                  <c:v>-0.11796228150873955</c:v>
                </c:pt>
                <c:pt idx="132">
                  <c:v>-0.10347286108555664</c:v>
                </c:pt>
                <c:pt idx="133">
                  <c:v>-0.10761269549218033</c:v>
                </c:pt>
                <c:pt idx="134">
                  <c:v>-0.10922263109475616</c:v>
                </c:pt>
                <c:pt idx="135">
                  <c:v>-0.10876264949402015</c:v>
                </c:pt>
                <c:pt idx="136">
                  <c:v>-0.10876264949402015</c:v>
                </c:pt>
                <c:pt idx="137">
                  <c:v>-9.8896044158233609E-2</c:v>
                </c:pt>
                <c:pt idx="138">
                  <c:v>-0.10301287948482063</c:v>
                </c:pt>
                <c:pt idx="139">
                  <c:v>-9.8206071757129587E-2</c:v>
                </c:pt>
                <c:pt idx="140">
                  <c:v>-0.10186292548298059</c:v>
                </c:pt>
                <c:pt idx="141">
                  <c:v>-9.6803127874884876E-2</c:v>
                </c:pt>
                <c:pt idx="142">
                  <c:v>-9.6803127874884876E-2</c:v>
                </c:pt>
                <c:pt idx="143">
                  <c:v>-0.10416283348666044</c:v>
                </c:pt>
                <c:pt idx="144">
                  <c:v>-9.0363385464581336E-2</c:v>
                </c:pt>
                <c:pt idx="145">
                  <c:v>-9.2134314627414948E-2</c:v>
                </c:pt>
                <c:pt idx="146">
                  <c:v>-9.7056117755289772E-2</c:v>
                </c:pt>
                <c:pt idx="147">
                  <c:v>-9.636614535418575E-2</c:v>
                </c:pt>
                <c:pt idx="148">
                  <c:v>-9.636614535418575E-2</c:v>
                </c:pt>
                <c:pt idx="149">
                  <c:v>-9.6688132474700872E-2</c:v>
                </c:pt>
                <c:pt idx="150">
                  <c:v>-0.10165593376264948</c:v>
                </c:pt>
                <c:pt idx="151">
                  <c:v>-9.9793008279668749E-2</c:v>
                </c:pt>
                <c:pt idx="152">
                  <c:v>-9.4756209751609921E-2</c:v>
                </c:pt>
                <c:pt idx="153">
                  <c:v>-9.657313707451709E-2</c:v>
                </c:pt>
                <c:pt idx="154">
                  <c:v>-9.657313707451709E-2</c:v>
                </c:pt>
                <c:pt idx="155">
                  <c:v>-9.5193192272309046E-2</c:v>
                </c:pt>
                <c:pt idx="156">
                  <c:v>-9.5883164673413068E-2</c:v>
                </c:pt>
                <c:pt idx="157">
                  <c:v>-9.5193192272309046E-2</c:v>
                </c:pt>
                <c:pt idx="158">
                  <c:v>-9.4503219871205024E-2</c:v>
                </c:pt>
                <c:pt idx="159">
                  <c:v>-9.5768169273229065E-2</c:v>
                </c:pt>
                <c:pt idx="160">
                  <c:v>-9.5768169273229065E-2</c:v>
                </c:pt>
                <c:pt idx="161">
                  <c:v>-8.8063477460901485E-2</c:v>
                </c:pt>
                <c:pt idx="162">
                  <c:v>-7.3137074517019451E-2</c:v>
                </c:pt>
                <c:pt idx="163">
                  <c:v>-6.7157313707451705E-2</c:v>
                </c:pt>
                <c:pt idx="164">
                  <c:v>-7.0814167433302488E-2</c:v>
                </c:pt>
                <c:pt idx="165">
                  <c:v>-8.9443422263109529E-2</c:v>
                </c:pt>
                <c:pt idx="166">
                  <c:v>-8.9443422263109529E-2</c:v>
                </c:pt>
                <c:pt idx="167">
                  <c:v>-8.9443422263109529E-2</c:v>
                </c:pt>
                <c:pt idx="168">
                  <c:v>-8.9443422263109529E-2</c:v>
                </c:pt>
                <c:pt idx="169">
                  <c:v>-8.7143514259429677E-2</c:v>
                </c:pt>
                <c:pt idx="170">
                  <c:v>-8.2773689052437982E-2</c:v>
                </c:pt>
                <c:pt idx="171">
                  <c:v>-8.2566697332106642E-2</c:v>
                </c:pt>
                <c:pt idx="172">
                  <c:v>-8.2566697332106642E-2</c:v>
                </c:pt>
                <c:pt idx="173">
                  <c:v>-8.6453541858325655E-2</c:v>
                </c:pt>
                <c:pt idx="174">
                  <c:v>-8.7143514259429677E-2</c:v>
                </c:pt>
                <c:pt idx="175">
                  <c:v>-8.9213431462741299E-2</c:v>
                </c:pt>
                <c:pt idx="176">
                  <c:v>-9.3583256669733217E-2</c:v>
                </c:pt>
                <c:pt idx="177">
                  <c:v>-8.6913523459061448E-2</c:v>
                </c:pt>
                <c:pt idx="178">
                  <c:v>-8.6913523459061448E-2</c:v>
                </c:pt>
                <c:pt idx="179">
                  <c:v>-8.7373505059797685E-2</c:v>
                </c:pt>
                <c:pt idx="180">
                  <c:v>-8.6683532658693663E-2</c:v>
                </c:pt>
                <c:pt idx="181">
                  <c:v>-8.8546458141674389E-2</c:v>
                </c:pt>
                <c:pt idx="182">
                  <c:v>-9.441122355105791E-2</c:v>
                </c:pt>
                <c:pt idx="183">
                  <c:v>-9.335326586936521E-2</c:v>
                </c:pt>
                <c:pt idx="184">
                  <c:v>-9.335326586936521E-2</c:v>
                </c:pt>
                <c:pt idx="185">
                  <c:v>-9.9356025758969624E-2</c:v>
                </c:pt>
                <c:pt idx="186">
                  <c:v>-9.6113155473780854E-2</c:v>
                </c:pt>
                <c:pt idx="187">
                  <c:v>-0.10301287948482063</c:v>
                </c:pt>
                <c:pt idx="188">
                  <c:v>-0.10163293468261259</c:v>
                </c:pt>
                <c:pt idx="189">
                  <c:v>-0.10818767249310013</c:v>
                </c:pt>
                <c:pt idx="190">
                  <c:v>-0.10818767249310013</c:v>
                </c:pt>
                <c:pt idx="191">
                  <c:v>-9.9793008279668749E-2</c:v>
                </c:pt>
                <c:pt idx="192">
                  <c:v>-0.10071297148114078</c:v>
                </c:pt>
                <c:pt idx="193">
                  <c:v>-9.8413063477460705E-2</c:v>
                </c:pt>
                <c:pt idx="194">
                  <c:v>-9.5239190432382603E-2</c:v>
                </c:pt>
                <c:pt idx="195">
                  <c:v>-9.5653173873045061E-2</c:v>
                </c:pt>
                <c:pt idx="196">
                  <c:v>-9.5653173873045061E-2</c:v>
                </c:pt>
                <c:pt idx="197">
                  <c:v>-9.3606255749769884E-2</c:v>
                </c:pt>
                <c:pt idx="198">
                  <c:v>-8.5786568537258523E-2</c:v>
                </c:pt>
                <c:pt idx="199">
                  <c:v>-8.0473781048758131E-2</c:v>
                </c:pt>
                <c:pt idx="200">
                  <c:v>-8.3256669733210664E-2</c:v>
                </c:pt>
                <c:pt idx="201">
                  <c:v>-8.2934682612695543E-2</c:v>
                </c:pt>
                <c:pt idx="202">
                  <c:v>-9.0823367065317351E-2</c:v>
                </c:pt>
                <c:pt idx="203">
                  <c:v>-9.7493100275988898E-2</c:v>
                </c:pt>
                <c:pt idx="204">
                  <c:v>-0.10050597976080944</c:v>
                </c:pt>
                <c:pt idx="205">
                  <c:v>-9.9103035878564727E-2</c:v>
                </c:pt>
                <c:pt idx="206">
                  <c:v>-9.4388224471021021E-2</c:v>
                </c:pt>
                <c:pt idx="207">
                  <c:v>-8.7856485740570367E-2</c:v>
                </c:pt>
                <c:pt idx="208">
                  <c:v>-8.4406623735050479E-2</c:v>
                </c:pt>
                <c:pt idx="209">
                  <c:v>-8.1163753449861931E-2</c:v>
                </c:pt>
                <c:pt idx="210">
                  <c:v>-7.8081876724930943E-2</c:v>
                </c:pt>
                <c:pt idx="211">
                  <c:v>-8.6154553817847201E-2</c:v>
                </c:pt>
                <c:pt idx="212">
                  <c:v>-8.6154553817847201E-2</c:v>
                </c:pt>
                <c:pt idx="213">
                  <c:v>-8.6154553817847201E-2</c:v>
                </c:pt>
                <c:pt idx="214">
                  <c:v>-7.7276908923642917E-2</c:v>
                </c:pt>
                <c:pt idx="215">
                  <c:v>-6.7157313707451705E-2</c:v>
                </c:pt>
                <c:pt idx="216">
                  <c:v>-7.635694572217111E-2</c:v>
                </c:pt>
                <c:pt idx="217">
                  <c:v>-7.4402023919043048E-2</c:v>
                </c:pt>
                <c:pt idx="218">
                  <c:v>-6.3707451701931817E-2</c:v>
                </c:pt>
                <c:pt idx="219">
                  <c:v>-6.025758969641215E-2</c:v>
                </c:pt>
                <c:pt idx="220">
                  <c:v>-7.2907083716651222E-2</c:v>
                </c:pt>
                <c:pt idx="221">
                  <c:v>-6.9204231830726659E-2</c:v>
                </c:pt>
                <c:pt idx="222">
                  <c:v>-6.5110395584176528E-2</c:v>
                </c:pt>
                <c:pt idx="223">
                  <c:v>-6.9457221711131556E-2</c:v>
                </c:pt>
                <c:pt idx="224">
                  <c:v>-7.311407543698234E-2</c:v>
                </c:pt>
                <c:pt idx="225">
                  <c:v>-7.4494020239190384E-2</c:v>
                </c:pt>
                <c:pt idx="226">
                  <c:v>-5.8164673413063417E-2</c:v>
                </c:pt>
                <c:pt idx="227">
                  <c:v>-6.0234590616375261E-2</c:v>
                </c:pt>
                <c:pt idx="228">
                  <c:v>-5.7704691812327402E-2</c:v>
                </c:pt>
                <c:pt idx="229">
                  <c:v>-5.724471021159161E-2</c:v>
                </c:pt>
                <c:pt idx="230">
                  <c:v>-5.3564857405703714E-2</c:v>
                </c:pt>
                <c:pt idx="231">
                  <c:v>-6.1844526218951312E-2</c:v>
                </c:pt>
                <c:pt idx="232">
                  <c:v>-6.5524379024838986E-2</c:v>
                </c:pt>
                <c:pt idx="233">
                  <c:v>-6.6007359705611668E-2</c:v>
                </c:pt>
                <c:pt idx="234">
                  <c:v>-6.8514259429622637E-2</c:v>
                </c:pt>
                <c:pt idx="235">
                  <c:v>-6.9457221711131556E-2</c:v>
                </c:pt>
                <c:pt idx="236">
                  <c:v>-7.0147194112235578E-2</c:v>
                </c:pt>
                <c:pt idx="237">
                  <c:v>-7.635694572217111E-2</c:v>
                </c:pt>
                <c:pt idx="238">
                  <c:v>-7.5206991720331073E-2</c:v>
                </c:pt>
                <c:pt idx="239">
                  <c:v>-7.8173873045078279E-2</c:v>
                </c:pt>
                <c:pt idx="240">
                  <c:v>-7.5666973321067088E-2</c:v>
                </c:pt>
                <c:pt idx="241">
                  <c:v>-8.0703771849125916E-2</c:v>
                </c:pt>
                <c:pt idx="242">
                  <c:v>-8.1163753449861931E-2</c:v>
                </c:pt>
                <c:pt idx="243">
                  <c:v>-8.2313707451701745E-2</c:v>
                </c:pt>
                <c:pt idx="244">
                  <c:v>-8.8316467341306382E-2</c:v>
                </c:pt>
                <c:pt idx="245">
                  <c:v>-8.3463661453541782E-2</c:v>
                </c:pt>
                <c:pt idx="246">
                  <c:v>-8.0496780128794798E-2</c:v>
                </c:pt>
                <c:pt idx="247">
                  <c:v>-8.0013799448021894E-2</c:v>
                </c:pt>
                <c:pt idx="248">
                  <c:v>-7.9346826126954983E-2</c:v>
                </c:pt>
                <c:pt idx="249">
                  <c:v>-7.9553817847286101E-2</c:v>
                </c:pt>
                <c:pt idx="250">
                  <c:v>-7.311407543698234E-2</c:v>
                </c:pt>
                <c:pt idx="251">
                  <c:v>-7.311407543698234E-2</c:v>
                </c:pt>
                <c:pt idx="252">
                  <c:v>-7.4954001839926399E-2</c:v>
                </c:pt>
                <c:pt idx="253">
                  <c:v>-8.0496780128794798E-2</c:v>
                </c:pt>
                <c:pt idx="254">
                  <c:v>-7.8403863845446065E-2</c:v>
                </c:pt>
                <c:pt idx="255">
                  <c:v>-6.7134314627414815E-2</c:v>
                </c:pt>
                <c:pt idx="256">
                  <c:v>-6.1384544618215298E-2</c:v>
                </c:pt>
                <c:pt idx="257">
                  <c:v>-6.2557497700092002E-2</c:v>
                </c:pt>
                <c:pt idx="258">
                  <c:v>-5.8624655013799432E-2</c:v>
                </c:pt>
                <c:pt idx="259">
                  <c:v>-6.4834406623734964E-2</c:v>
                </c:pt>
                <c:pt idx="260">
                  <c:v>-6.0924563017479283E-2</c:v>
                </c:pt>
                <c:pt idx="261">
                  <c:v>-6.3799448022079153E-2</c:v>
                </c:pt>
                <c:pt idx="262">
                  <c:v>-6.3799448022079153E-2</c:v>
                </c:pt>
                <c:pt idx="263">
                  <c:v>-6.3799448022079153E-2</c:v>
                </c:pt>
                <c:pt idx="264">
                  <c:v>-6.3799448022079153E-2</c:v>
                </c:pt>
                <c:pt idx="265">
                  <c:v>-7.0584176632934703E-2</c:v>
                </c:pt>
                <c:pt idx="266">
                  <c:v>-6.8974241030358874E-2</c:v>
                </c:pt>
                <c:pt idx="267">
                  <c:v>-6.5685372585096546E-2</c:v>
                </c:pt>
                <c:pt idx="268">
                  <c:v>-6.2787488500460009E-2</c:v>
                </c:pt>
                <c:pt idx="269">
                  <c:v>-6.3224471021159134E-2</c:v>
                </c:pt>
                <c:pt idx="270">
                  <c:v>-6.2557497700092002E-2</c:v>
                </c:pt>
                <c:pt idx="271">
                  <c:v>-6.2557497700092002E-2</c:v>
                </c:pt>
                <c:pt idx="272">
                  <c:v>-6.2557497700092002E-2</c:v>
                </c:pt>
                <c:pt idx="273">
                  <c:v>-6.5547378104875875E-2</c:v>
                </c:pt>
                <c:pt idx="274">
                  <c:v>-6.7663293468261276E-2</c:v>
                </c:pt>
                <c:pt idx="275">
                  <c:v>-6.6674333026679022E-2</c:v>
                </c:pt>
                <c:pt idx="276">
                  <c:v>-6.3454461821527142E-2</c:v>
                </c:pt>
                <c:pt idx="277">
                  <c:v>-6.3914443422262934E-2</c:v>
                </c:pt>
                <c:pt idx="278">
                  <c:v>-6.4282428702851835E-2</c:v>
                </c:pt>
              </c:numCache>
            </c:numRef>
          </c:val>
          <c:smooth val="0"/>
          <c:extLst>
            <c:ext xmlns:c16="http://schemas.microsoft.com/office/drawing/2014/chart" uri="{C3380CC4-5D6E-409C-BE32-E72D297353CC}">
              <c16:uniqueId val="{00000000-7F8C-4B98-A49E-EB107F322680}"/>
            </c:ext>
          </c:extLst>
        </c:ser>
        <c:ser>
          <c:idx val="1"/>
          <c:order val="1"/>
          <c:tx>
            <c:strRef>
              <c:f>'exchange rate graphs'!$AB$2</c:f>
              <c:strCache>
                <c:ptCount val="1"/>
                <c:pt idx="0">
                  <c:v>USDKGS</c:v>
                </c:pt>
              </c:strCache>
            </c:strRef>
          </c:tx>
          <c:spPr>
            <a:ln w="28575" cap="rnd">
              <a:solidFill>
                <a:schemeClr val="accent2"/>
              </a:solidFill>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graphs'!$AB$19:$AB$297</c:f>
              <c:numCache>
                <c:formatCode>0.0000</c:formatCode>
                <c:ptCount val="279"/>
                <c:pt idx="0">
                  <c:v>-3.8944072771052163E-5</c:v>
                </c:pt>
                <c:pt idx="1">
                  <c:v>-1.711178955094983E-4</c:v>
                </c:pt>
                <c:pt idx="2">
                  <c:v>-1.711178955094983E-4</c:v>
                </c:pt>
                <c:pt idx="3">
                  <c:v>-1.9472036385548286E-4</c:v>
                </c:pt>
                <c:pt idx="4">
                  <c:v>-2.2658369612282847E-4</c:v>
                </c:pt>
                <c:pt idx="5">
                  <c:v>-6.7267034786322455E-5</c:v>
                </c:pt>
                <c:pt idx="6">
                  <c:v>1.0467694711513431E-3</c:v>
                </c:pt>
                <c:pt idx="7">
                  <c:v>-1.6757752525742298E-4</c:v>
                </c:pt>
                <c:pt idx="8">
                  <c:v>4.2484443023049767E-4</c:v>
                </c:pt>
                <c:pt idx="9">
                  <c:v>-2.4428554738253894E-4</c:v>
                </c:pt>
                <c:pt idx="10">
                  <c:v>-8.2608639211390056E-5</c:v>
                </c:pt>
                <c:pt idx="11">
                  <c:v>-1.8999987018641917E-4</c:v>
                </c:pt>
                <c:pt idx="12">
                  <c:v>-1.9472036385548286E-4</c:v>
                </c:pt>
                <c:pt idx="13">
                  <c:v>1.0255272496397794E-3</c:v>
                </c:pt>
                <c:pt idx="14">
                  <c:v>-6.2546541117258769E-5</c:v>
                </c:pt>
                <c:pt idx="15">
                  <c:v>-4.1304319605695028E-5</c:v>
                </c:pt>
                <c:pt idx="16">
                  <c:v>-1.8055888284784771E-4</c:v>
                </c:pt>
                <c:pt idx="17">
                  <c:v>-2.2658369612282847E-4</c:v>
                </c:pt>
                <c:pt idx="18">
                  <c:v>-2.1950295561889988E-4</c:v>
                </c:pt>
                <c:pt idx="19">
                  <c:v>-2.4428554738253894E-4</c:v>
                </c:pt>
                <c:pt idx="20">
                  <c:v>4.3546554098627954E-4</c:v>
                </c:pt>
                <c:pt idx="21">
                  <c:v>-2.4428554738253894E-4</c:v>
                </c:pt>
                <c:pt idx="22">
                  <c:v>-8.9689379715318651E-5</c:v>
                </c:pt>
                <c:pt idx="23">
                  <c:v>-2.4428554738253894E-4</c:v>
                </c:pt>
                <c:pt idx="24">
                  <c:v>-6.1484430041680582E-4</c:v>
                </c:pt>
                <c:pt idx="25">
                  <c:v>-9.9330988034728618E-2</c:v>
                </c:pt>
                <c:pt idx="26">
                  <c:v>-0.10920508066733614</c:v>
                </c:pt>
                <c:pt idx="27">
                  <c:v>-0.12378196511791195</c:v>
                </c:pt>
                <c:pt idx="28">
                  <c:v>-0.1232768722953046</c:v>
                </c:pt>
                <c:pt idx="29">
                  <c:v>-0.12226786677350709</c:v>
                </c:pt>
                <c:pt idx="30">
                  <c:v>-7.564945141962931E-2</c:v>
                </c:pt>
                <c:pt idx="31">
                  <c:v>-0.15233977169332369</c:v>
                </c:pt>
                <c:pt idx="32">
                  <c:v>-0.15233977169332369</c:v>
                </c:pt>
                <c:pt idx="33">
                  <c:v>-0.15271741118686188</c:v>
                </c:pt>
                <c:pt idx="34">
                  <c:v>-0.23241350580443698</c:v>
                </c:pt>
                <c:pt idx="35">
                  <c:v>-0.23171841311164321</c:v>
                </c:pt>
                <c:pt idx="36">
                  <c:v>-0.21552711982619144</c:v>
                </c:pt>
                <c:pt idx="37">
                  <c:v>-0.22710767092022488</c:v>
                </c:pt>
                <c:pt idx="38">
                  <c:v>-0.23177859940592582</c:v>
                </c:pt>
                <c:pt idx="39">
                  <c:v>-0.214875691699838</c:v>
                </c:pt>
                <c:pt idx="40">
                  <c:v>-0.2146101639309439</c:v>
                </c:pt>
                <c:pt idx="41">
                  <c:v>-0.19708651130735233</c:v>
                </c:pt>
                <c:pt idx="42">
                  <c:v>-0.19454334534305606</c:v>
                </c:pt>
                <c:pt idx="43">
                  <c:v>-0.16641392356812679</c:v>
                </c:pt>
                <c:pt idx="44">
                  <c:v>-0.16974069148151494</c:v>
                </c:pt>
                <c:pt idx="45">
                  <c:v>-0.16363473292036868</c:v>
                </c:pt>
                <c:pt idx="46">
                  <c:v>-0.1267181121801717</c:v>
                </c:pt>
                <c:pt idx="47">
                  <c:v>-0.1267181121801717</c:v>
                </c:pt>
                <c:pt idx="48">
                  <c:v>-0.1267181121801717</c:v>
                </c:pt>
                <c:pt idx="49">
                  <c:v>-1.4906138884004383E-2</c:v>
                </c:pt>
                <c:pt idx="50">
                  <c:v>-1.3891232745120385E-2</c:v>
                </c:pt>
                <c:pt idx="51">
                  <c:v>-1.2326389093771484E-2</c:v>
                </c:pt>
                <c:pt idx="52">
                  <c:v>-4.3206678554443156E-2</c:v>
                </c:pt>
                <c:pt idx="53">
                  <c:v>-7.2851378797194499E-2</c:v>
                </c:pt>
                <c:pt idx="54">
                  <c:v>-8.2903670065815449E-2</c:v>
                </c:pt>
                <c:pt idx="55">
                  <c:v>-1.608390205447674E-2</c:v>
                </c:pt>
                <c:pt idx="56">
                  <c:v>-2.0933029176191109E-2</c:v>
                </c:pt>
                <c:pt idx="57">
                  <c:v>-1.0538502116551385E-2</c:v>
                </c:pt>
                <c:pt idx="58">
                  <c:v>7.0512374184092952E-3</c:v>
                </c:pt>
                <c:pt idx="59">
                  <c:v>6.341983244607774E-3</c:v>
                </c:pt>
                <c:pt idx="60">
                  <c:v>7.2365167949265397E-3</c:v>
                </c:pt>
                <c:pt idx="61">
                  <c:v>7.6814233232512796E-3</c:v>
                </c:pt>
                <c:pt idx="62">
                  <c:v>1.7424522256537567E-2</c:v>
                </c:pt>
                <c:pt idx="63">
                  <c:v>1.5323902573731174E-2</c:v>
                </c:pt>
                <c:pt idx="64">
                  <c:v>1.6197193902538376E-2</c:v>
                </c:pt>
                <c:pt idx="65">
                  <c:v>1.4286574089918291E-2</c:v>
                </c:pt>
                <c:pt idx="66">
                  <c:v>6.3655857129538695E-3</c:v>
                </c:pt>
                <c:pt idx="67">
                  <c:v>6.3927285515520405E-3</c:v>
                </c:pt>
                <c:pt idx="68">
                  <c:v>8.6963294621351661E-3</c:v>
                </c:pt>
                <c:pt idx="69">
                  <c:v>9.1919812974041726E-3</c:v>
                </c:pt>
                <c:pt idx="70">
                  <c:v>2.0938929793277938E-2</c:v>
                </c:pt>
                <c:pt idx="71">
                  <c:v>2.630023047810337E-2</c:v>
                </c:pt>
                <c:pt idx="72">
                  <c:v>2.0938929793277938E-2</c:v>
                </c:pt>
                <c:pt idx="73">
                  <c:v>1.5037132583325619E-2</c:v>
                </c:pt>
                <c:pt idx="74">
                  <c:v>2.1377935704516071E-2</c:v>
                </c:pt>
                <c:pt idx="75">
                  <c:v>2.1377935704516071E-2</c:v>
                </c:pt>
                <c:pt idx="76">
                  <c:v>2.1377935704516071E-2</c:v>
                </c:pt>
                <c:pt idx="77">
                  <c:v>1.7058683997172586E-2</c:v>
                </c:pt>
                <c:pt idx="78">
                  <c:v>1.7404460158443436E-2</c:v>
                </c:pt>
                <c:pt idx="79">
                  <c:v>1.7845826316516211E-2</c:v>
                </c:pt>
                <c:pt idx="80">
                  <c:v>1.8287192474589098E-2</c:v>
                </c:pt>
                <c:pt idx="81">
                  <c:v>1.8728558632661874E-2</c:v>
                </c:pt>
                <c:pt idx="82">
                  <c:v>1.9168744667317328E-2</c:v>
                </c:pt>
                <c:pt idx="83">
                  <c:v>2.6719174291247372E-2</c:v>
                </c:pt>
                <c:pt idx="84">
                  <c:v>4.27192875830954E-2</c:v>
                </c:pt>
                <c:pt idx="85">
                  <c:v>4.348990817459697E-2</c:v>
                </c:pt>
                <c:pt idx="86">
                  <c:v>3.611649706326292E-2</c:v>
                </c:pt>
                <c:pt idx="87">
                  <c:v>3.6549602357414668E-2</c:v>
                </c:pt>
                <c:pt idx="88">
                  <c:v>3.611649706326292E-2</c:v>
                </c:pt>
                <c:pt idx="89">
                  <c:v>3.6549602357414668E-2</c:v>
                </c:pt>
                <c:pt idx="90">
                  <c:v>2.3046630216588038E-2</c:v>
                </c:pt>
                <c:pt idx="91">
                  <c:v>3.0162774422949234E-2</c:v>
                </c:pt>
                <c:pt idx="92">
                  <c:v>3.7604632692487039E-2</c:v>
                </c:pt>
                <c:pt idx="93">
                  <c:v>3.8036557863221354E-2</c:v>
                </c:pt>
                <c:pt idx="94">
                  <c:v>3.8466122787121138E-2</c:v>
                </c:pt>
                <c:pt idx="95">
                  <c:v>6.1801883240949373E-2</c:v>
                </c:pt>
                <c:pt idx="96">
                  <c:v>6.1801883240949373E-2</c:v>
                </c:pt>
                <c:pt idx="97">
                  <c:v>6.1690951639722602E-2</c:v>
                </c:pt>
                <c:pt idx="98">
                  <c:v>6.1688591392887848E-2</c:v>
                </c:pt>
                <c:pt idx="99">
                  <c:v>6.1786541636524417E-2</c:v>
                </c:pt>
                <c:pt idx="100">
                  <c:v>6.1688591392887848E-2</c:v>
                </c:pt>
                <c:pt idx="101">
                  <c:v>6.179008200677627E-2</c:v>
                </c:pt>
                <c:pt idx="102">
                  <c:v>6.179008200677627E-2</c:v>
                </c:pt>
                <c:pt idx="103">
                  <c:v>6.179008200677627E-2</c:v>
                </c:pt>
                <c:pt idx="104">
                  <c:v>6.179008200677627E-2</c:v>
                </c:pt>
                <c:pt idx="105">
                  <c:v>6.178890188335906E-2</c:v>
                </c:pt>
                <c:pt idx="106">
                  <c:v>6.178890188335906E-2</c:v>
                </c:pt>
                <c:pt idx="107">
                  <c:v>6.178890188335906E-2</c:v>
                </c:pt>
                <c:pt idx="108">
                  <c:v>6.1742877070084079E-2</c:v>
                </c:pt>
                <c:pt idx="109">
                  <c:v>6.1742877070084079E-2</c:v>
                </c:pt>
                <c:pt idx="110">
                  <c:v>6.1751137934005218E-2</c:v>
                </c:pt>
                <c:pt idx="111">
                  <c:v>6.7702500327484261E-2</c:v>
                </c:pt>
                <c:pt idx="112">
                  <c:v>6.1785361513107095E-2</c:v>
                </c:pt>
                <c:pt idx="113">
                  <c:v>6.179834287069752E-2</c:v>
                </c:pt>
                <c:pt idx="114">
                  <c:v>6.1801883240949373E-2</c:v>
                </c:pt>
                <c:pt idx="115">
                  <c:v>6.1801883240949373E-2</c:v>
                </c:pt>
                <c:pt idx="116">
                  <c:v>6.1801883240949373E-2</c:v>
                </c:pt>
                <c:pt idx="117">
                  <c:v>6.1801883240949373E-2</c:v>
                </c:pt>
                <c:pt idx="118">
                  <c:v>6.1801883240949373E-2</c:v>
                </c:pt>
                <c:pt idx="119">
                  <c:v>6.1801883240949373E-2</c:v>
                </c:pt>
                <c:pt idx="120">
                  <c:v>6.1801883240949373E-2</c:v>
                </c:pt>
                <c:pt idx="121">
                  <c:v>6.1801883240949373E-2</c:v>
                </c:pt>
                <c:pt idx="122">
                  <c:v>2.7873334993373633E-2</c:v>
                </c:pt>
                <c:pt idx="123">
                  <c:v>2.4683461396392881E-2</c:v>
                </c:pt>
                <c:pt idx="124">
                  <c:v>2.4683461396392881E-2</c:v>
                </c:pt>
                <c:pt idx="125">
                  <c:v>2.4683461396392881E-2</c:v>
                </c:pt>
                <c:pt idx="126">
                  <c:v>2.4746007937510139E-2</c:v>
                </c:pt>
                <c:pt idx="127">
                  <c:v>2.4746007937510139E-2</c:v>
                </c:pt>
                <c:pt idx="128">
                  <c:v>4.2919908564037712E-2</c:v>
                </c:pt>
                <c:pt idx="129">
                  <c:v>4.446114974704074E-2</c:v>
                </c:pt>
                <c:pt idx="130">
                  <c:v>4.446114974704074E-2</c:v>
                </c:pt>
                <c:pt idx="131">
                  <c:v>4.446114974704074E-2</c:v>
                </c:pt>
                <c:pt idx="132">
                  <c:v>6.0451822051550197E-2</c:v>
                </c:pt>
                <c:pt idx="133">
                  <c:v>6.1464367943599663E-2</c:v>
                </c:pt>
                <c:pt idx="134">
                  <c:v>5.9681201460048738E-2</c:v>
                </c:pt>
                <c:pt idx="135">
                  <c:v>5.8741823219872424E-2</c:v>
                </c:pt>
                <c:pt idx="136">
                  <c:v>5.8741823219872424E-2</c:v>
                </c:pt>
                <c:pt idx="137">
                  <c:v>5.0924685703630956E-2</c:v>
                </c:pt>
                <c:pt idx="138">
                  <c:v>4.4567360854598115E-2</c:v>
                </c:pt>
                <c:pt idx="139">
                  <c:v>4.4567360854598115E-2</c:v>
                </c:pt>
                <c:pt idx="140">
                  <c:v>1.9665576626003656E-2</c:v>
                </c:pt>
                <c:pt idx="141">
                  <c:v>1.844414888909085E-2</c:v>
                </c:pt>
                <c:pt idx="142">
                  <c:v>1.844414888909085E-2</c:v>
                </c:pt>
                <c:pt idx="143">
                  <c:v>8.6963294621351661E-3</c:v>
                </c:pt>
                <c:pt idx="144">
                  <c:v>1.8857192085148355E-2</c:v>
                </c:pt>
                <c:pt idx="145">
                  <c:v>8.6963294621351661E-3</c:v>
                </c:pt>
                <c:pt idx="146">
                  <c:v>1.8868993319321348E-2</c:v>
                </c:pt>
                <c:pt idx="147">
                  <c:v>2.0548308942149207E-2</c:v>
                </c:pt>
                <c:pt idx="148">
                  <c:v>2.0548308942149207E-2</c:v>
                </c:pt>
                <c:pt idx="149">
                  <c:v>2.0497563635205052E-2</c:v>
                </c:pt>
                <c:pt idx="150">
                  <c:v>2.2513214431965411E-2</c:v>
                </c:pt>
                <c:pt idx="151">
                  <c:v>2.9580973578216874E-2</c:v>
                </c:pt>
                <c:pt idx="152">
                  <c:v>2.9237557663780556E-2</c:v>
                </c:pt>
                <c:pt idx="153">
                  <c:v>3.2248052501330671E-2</c:v>
                </c:pt>
                <c:pt idx="154">
                  <c:v>3.2248052501330671E-2</c:v>
                </c:pt>
                <c:pt idx="155">
                  <c:v>2.7873334993373633E-2</c:v>
                </c:pt>
                <c:pt idx="156">
                  <c:v>2.7873334993373633E-2</c:v>
                </c:pt>
                <c:pt idx="157">
                  <c:v>4.4320715060381044E-2</c:v>
                </c:pt>
                <c:pt idx="158">
                  <c:v>4.1724443542305645E-2</c:v>
                </c:pt>
                <c:pt idx="159">
                  <c:v>4.4336056664806001E-2</c:v>
                </c:pt>
                <c:pt idx="160">
                  <c:v>4.4336056664806001E-2</c:v>
                </c:pt>
                <c:pt idx="161">
                  <c:v>4.70503405246121E-2</c:v>
                </c:pt>
                <c:pt idx="162">
                  <c:v>5.2019840234891812E-2</c:v>
                </c:pt>
                <c:pt idx="163">
                  <c:v>5.2432883430949317E-2</c:v>
                </c:pt>
                <c:pt idx="164">
                  <c:v>5.1404995934474895E-2</c:v>
                </c:pt>
                <c:pt idx="165">
                  <c:v>4.783158222686934E-2</c:v>
                </c:pt>
                <c:pt idx="166">
                  <c:v>4.783158222686934E-2</c:v>
                </c:pt>
                <c:pt idx="167">
                  <c:v>4.76404022332656E-2</c:v>
                </c:pt>
                <c:pt idx="168">
                  <c:v>4.7652203467438703E-2</c:v>
                </c:pt>
                <c:pt idx="169">
                  <c:v>4.4100031981344712E-2</c:v>
                </c:pt>
                <c:pt idx="170">
                  <c:v>4.6666800413987408E-2</c:v>
                </c:pt>
                <c:pt idx="171">
                  <c:v>4.5315559101170799E-2</c:v>
                </c:pt>
                <c:pt idx="172">
                  <c:v>4.5315559101170799E-2</c:v>
                </c:pt>
                <c:pt idx="173">
                  <c:v>4.5315559101170799E-2</c:v>
                </c:pt>
                <c:pt idx="174">
                  <c:v>4.3494628668266255E-2</c:v>
                </c:pt>
                <c:pt idx="175">
                  <c:v>4.0131276928941362E-2</c:v>
                </c:pt>
                <c:pt idx="176">
                  <c:v>3.3622896282493264E-2</c:v>
                </c:pt>
                <c:pt idx="177">
                  <c:v>3.1431407096554231E-2</c:v>
                </c:pt>
                <c:pt idx="178">
                  <c:v>3.1431407096554231E-2</c:v>
                </c:pt>
                <c:pt idx="179">
                  <c:v>3.2523021257563234E-2</c:v>
                </c:pt>
                <c:pt idx="180">
                  <c:v>3.3736188130554678E-2</c:v>
                </c:pt>
                <c:pt idx="181">
                  <c:v>3.5455627949571022E-2</c:v>
                </c:pt>
                <c:pt idx="182">
                  <c:v>4.3554814962548871E-2</c:v>
                </c:pt>
                <c:pt idx="183">
                  <c:v>4.3494628668266255E-2</c:v>
                </c:pt>
                <c:pt idx="184">
                  <c:v>4.3494628668266255E-2</c:v>
                </c:pt>
                <c:pt idx="185">
                  <c:v>4.3519411260029672E-2</c:v>
                </c:pt>
                <c:pt idx="186">
                  <c:v>4.2544629317334048E-2</c:v>
                </c:pt>
                <c:pt idx="187">
                  <c:v>4.1811772675186432E-2</c:v>
                </c:pt>
                <c:pt idx="188">
                  <c:v>3.7755688489902406E-2</c:v>
                </c:pt>
                <c:pt idx="189">
                  <c:v>3.7425253933056291E-2</c:v>
                </c:pt>
                <c:pt idx="190">
                  <c:v>3.7425253933056291E-2</c:v>
                </c:pt>
                <c:pt idx="191">
                  <c:v>3.8500346366223015E-2</c:v>
                </c:pt>
                <c:pt idx="192">
                  <c:v>4.9921580798920062E-2</c:v>
                </c:pt>
                <c:pt idx="193">
                  <c:v>5.2751516753622107E-2</c:v>
                </c:pt>
                <c:pt idx="194">
                  <c:v>5.3744000547577331E-2</c:v>
                </c:pt>
                <c:pt idx="195">
                  <c:v>5.3811267582363875E-2</c:v>
                </c:pt>
                <c:pt idx="196">
                  <c:v>5.3811267582363875E-2</c:v>
                </c:pt>
                <c:pt idx="197">
                  <c:v>5.3820708569702336E-2</c:v>
                </c:pt>
                <c:pt idx="198">
                  <c:v>5.281642354157412E-2</c:v>
                </c:pt>
                <c:pt idx="199">
                  <c:v>5.2011579370970673E-2</c:v>
                </c:pt>
                <c:pt idx="200">
                  <c:v>5.0266176836773591E-2</c:v>
                </c:pt>
                <c:pt idx="201">
                  <c:v>5.0266176836773591E-2</c:v>
                </c:pt>
                <c:pt idx="202">
                  <c:v>3.9471587938666675E-2</c:v>
                </c:pt>
                <c:pt idx="203">
                  <c:v>2.8173086341369724E-2</c:v>
                </c:pt>
                <c:pt idx="204">
                  <c:v>1.3692972011012938E-2</c:v>
                </c:pt>
                <c:pt idx="205">
                  <c:v>2.6398180721739939E-2</c:v>
                </c:pt>
                <c:pt idx="206">
                  <c:v>1.3692972011012938E-2</c:v>
                </c:pt>
                <c:pt idx="207">
                  <c:v>3.0637184036706677E-2</c:v>
                </c:pt>
                <c:pt idx="208">
                  <c:v>2.9239917910615087E-2</c:v>
                </c:pt>
                <c:pt idx="209">
                  <c:v>2.8053893876221592E-2</c:v>
                </c:pt>
                <c:pt idx="210">
                  <c:v>2.8053893876221592E-2</c:v>
                </c:pt>
                <c:pt idx="211">
                  <c:v>2.8053893876221592E-2</c:v>
                </c:pt>
                <c:pt idx="212">
                  <c:v>2.485457929190249E-2</c:v>
                </c:pt>
                <c:pt idx="213">
                  <c:v>2.4558368314158363E-2</c:v>
                </c:pt>
                <c:pt idx="214">
                  <c:v>2.3810170067585679E-2</c:v>
                </c:pt>
                <c:pt idx="215">
                  <c:v>2.1310668669729527E-2</c:v>
                </c:pt>
                <c:pt idx="216">
                  <c:v>1.7569677436866438E-2</c:v>
                </c:pt>
                <c:pt idx="217">
                  <c:v>1.4545021118308576E-2</c:v>
                </c:pt>
                <c:pt idx="218">
                  <c:v>1.464769185561432E-2</c:v>
                </c:pt>
                <c:pt idx="219">
                  <c:v>8.6963294621351661E-3</c:v>
                </c:pt>
                <c:pt idx="220">
                  <c:v>1.1881482565446855E-2</c:v>
                </c:pt>
                <c:pt idx="221">
                  <c:v>8.7187518070641623E-3</c:v>
                </c:pt>
                <c:pt idx="222">
                  <c:v>8.7199319304812617E-3</c:v>
                </c:pt>
                <c:pt idx="223">
                  <c:v>8.7187518070641623E-3</c:v>
                </c:pt>
                <c:pt idx="224">
                  <c:v>6.9214238425054919E-3</c:v>
                </c:pt>
                <c:pt idx="225">
                  <c:v>6.1319212763272235E-3</c:v>
                </c:pt>
                <c:pt idx="226">
                  <c:v>5.1476983462930281E-3</c:v>
                </c:pt>
                <c:pt idx="227">
                  <c:v>4.1917983782745472E-3</c:v>
                </c:pt>
                <c:pt idx="228">
                  <c:v>4.202419489030329E-3</c:v>
                </c:pt>
                <c:pt idx="229">
                  <c:v>3.7197490113516363E-3</c:v>
                </c:pt>
                <c:pt idx="230">
                  <c:v>3.3869542076711001E-3</c:v>
                </c:pt>
                <c:pt idx="231">
                  <c:v>3.4648423532134265E-3</c:v>
                </c:pt>
                <c:pt idx="232">
                  <c:v>3.8224197486573797E-3</c:v>
                </c:pt>
                <c:pt idx="233">
                  <c:v>3.6052770398729006E-3</c:v>
                </c:pt>
                <c:pt idx="234">
                  <c:v>3.5934758056997973E-3</c:v>
                </c:pt>
                <c:pt idx="235">
                  <c:v>3.5934758056997973E-3</c:v>
                </c:pt>
                <c:pt idx="236">
                  <c:v>3.3857740842537787E-3</c:v>
                </c:pt>
                <c:pt idx="237">
                  <c:v>3.5710534607710231E-3</c:v>
                </c:pt>
                <c:pt idx="238">
                  <c:v>3.4152771696863704E-3</c:v>
                </c:pt>
                <c:pt idx="239">
                  <c:v>3.4152771696863704E-3</c:v>
                </c:pt>
                <c:pt idx="240">
                  <c:v>3.3857740842537787E-3</c:v>
                </c:pt>
                <c:pt idx="241">
                  <c:v>3.3857740842537787E-3</c:v>
                </c:pt>
                <c:pt idx="242">
                  <c:v>3.3857740842537787E-3</c:v>
                </c:pt>
                <c:pt idx="243">
                  <c:v>-2.1088805467275318E-3</c:v>
                </c:pt>
                <c:pt idx="244">
                  <c:v>-2.5148430022812196E-3</c:v>
                </c:pt>
                <c:pt idx="245">
                  <c:v>-2.5042218915254377E-3</c:v>
                </c:pt>
                <c:pt idx="246">
                  <c:v>-2.5148430022812196E-3</c:v>
                </c:pt>
                <c:pt idx="247">
                  <c:v>-2.5148430022812196E-3</c:v>
                </c:pt>
                <c:pt idx="248">
                  <c:v>-2.5148430022812196E-3</c:v>
                </c:pt>
                <c:pt idx="249">
                  <c:v>-3.1049047109346084E-3</c:v>
                </c:pt>
                <c:pt idx="250">
                  <c:v>-2.5148430022812196E-3</c:v>
                </c:pt>
                <c:pt idx="251">
                  <c:v>-2.5148430022812196E-3</c:v>
                </c:pt>
                <c:pt idx="252">
                  <c:v>-2.5148430022812196E-3</c:v>
                </c:pt>
                <c:pt idx="253">
                  <c:v>-2.8688800274732085E-3</c:v>
                </c:pt>
                <c:pt idx="254">
                  <c:v>-1.1128563825204774E-2</c:v>
                </c:pt>
                <c:pt idx="255">
                  <c:v>-1.1129743948622206E-2</c:v>
                </c:pt>
                <c:pt idx="256">
                  <c:v>-1.1129743948622206E-2</c:v>
                </c:pt>
                <c:pt idx="257">
                  <c:v>-1.0775706923429995E-2</c:v>
                </c:pt>
                <c:pt idx="258">
                  <c:v>-1.1129743948622206E-2</c:v>
                </c:pt>
                <c:pt idx="259">
                  <c:v>-1.1129743948622206E-2</c:v>
                </c:pt>
                <c:pt idx="260">
                  <c:v>-1.1129743948622206E-2</c:v>
                </c:pt>
                <c:pt idx="261">
                  <c:v>-1.1129743948622206E-2</c:v>
                </c:pt>
                <c:pt idx="262">
                  <c:v>-1.1129743948622206E-2</c:v>
                </c:pt>
                <c:pt idx="263">
                  <c:v>-1.1129743948622206E-2</c:v>
                </c:pt>
                <c:pt idx="264">
                  <c:v>-1.1129743948622206E-2</c:v>
                </c:pt>
                <c:pt idx="265">
                  <c:v>-1.1129743948622206E-2</c:v>
                </c:pt>
                <c:pt idx="266">
                  <c:v>-1.1129743948622206E-2</c:v>
                </c:pt>
                <c:pt idx="267">
                  <c:v>-1.0775706923429995E-2</c:v>
                </c:pt>
                <c:pt idx="268">
                  <c:v>-1.1129743948622206E-2</c:v>
                </c:pt>
                <c:pt idx="269">
                  <c:v>-1.1011731606891395E-2</c:v>
                </c:pt>
                <c:pt idx="270">
                  <c:v>-1.1011731606891395E-2</c:v>
                </c:pt>
                <c:pt idx="271">
                  <c:v>-1.1011731606891395E-2</c:v>
                </c:pt>
                <c:pt idx="272">
                  <c:v>-1.1011731606891395E-2</c:v>
                </c:pt>
                <c:pt idx="273">
                  <c:v>-1.1011731606891395E-2</c:v>
                </c:pt>
                <c:pt idx="274">
                  <c:v>-1.1011731606891395E-2</c:v>
                </c:pt>
                <c:pt idx="275">
                  <c:v>-1.1011731606891395E-2</c:v>
                </c:pt>
                <c:pt idx="276">
                  <c:v>-1.359502176737637E-2</c:v>
                </c:pt>
                <c:pt idx="277">
                  <c:v>-1.584905749443255E-2</c:v>
                </c:pt>
                <c:pt idx="278">
                  <c:v>-1.584905749443255E-2</c:v>
                </c:pt>
              </c:numCache>
            </c:numRef>
          </c:val>
          <c:smooth val="0"/>
          <c:extLst>
            <c:ext xmlns:c16="http://schemas.microsoft.com/office/drawing/2014/chart" uri="{C3380CC4-5D6E-409C-BE32-E72D297353CC}">
              <c16:uniqueId val="{00000001-7F8C-4B98-A49E-EB107F322680}"/>
            </c:ext>
          </c:extLst>
        </c:ser>
        <c:ser>
          <c:idx val="2"/>
          <c:order val="2"/>
          <c:tx>
            <c:strRef>
              <c:f>'exchange rate graphs'!$AC$2</c:f>
              <c:strCache>
                <c:ptCount val="1"/>
                <c:pt idx="0">
                  <c:v>USDMNT</c:v>
                </c:pt>
              </c:strCache>
            </c:strRef>
          </c:tx>
          <c:spPr>
            <a:ln w="28575" cap="rnd">
              <a:solidFill>
                <a:srgbClr val="C00000"/>
              </a:solidFill>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graphs'!$AC$19:$AC$297</c:f>
              <c:numCache>
                <c:formatCode>0.0000</c:formatCode>
                <c:ptCount val="279"/>
                <c:pt idx="0">
                  <c:v>1.5058605993325536E-3</c:v>
                </c:pt>
                <c:pt idx="1">
                  <c:v>1.8175387233804186E-3</c:v>
                </c:pt>
                <c:pt idx="2">
                  <c:v>1.3237565268551243E-3</c:v>
                </c:pt>
                <c:pt idx="3">
                  <c:v>1.1626644627404925E-3</c:v>
                </c:pt>
                <c:pt idx="4">
                  <c:v>2.4794169868080917E-3</c:v>
                </c:pt>
                <c:pt idx="5">
                  <c:v>2.7595770983117607E-3</c:v>
                </c:pt>
                <c:pt idx="6">
                  <c:v>1.9296027679819305E-3</c:v>
                </c:pt>
                <c:pt idx="7">
                  <c:v>8.1246432336090635E-4</c:v>
                </c:pt>
                <c:pt idx="8">
                  <c:v>9.5954838190037695E-4</c:v>
                </c:pt>
                <c:pt idx="9">
                  <c:v>9.5954838190037695E-4</c:v>
                </c:pt>
                <c:pt idx="10">
                  <c:v>1.0541024195328541E-3</c:v>
                </c:pt>
                <c:pt idx="11">
                  <c:v>1.5794026286023444E-3</c:v>
                </c:pt>
                <c:pt idx="12">
                  <c:v>1.5794026286023444E-3</c:v>
                </c:pt>
                <c:pt idx="13">
                  <c:v>1.5794026286023444E-3</c:v>
                </c:pt>
                <c:pt idx="14">
                  <c:v>4.3424817283088668E-4</c:v>
                </c:pt>
                <c:pt idx="15">
                  <c:v>-8.7550034844952052E-5</c:v>
                </c:pt>
                <c:pt idx="16">
                  <c:v>-3.9922815889270602E-4</c:v>
                </c:pt>
                <c:pt idx="17">
                  <c:v>-1.715980682959195E-4</c:v>
                </c:pt>
                <c:pt idx="18">
                  <c:v>-6.9689827736540977E-4</c:v>
                </c:pt>
                <c:pt idx="19">
                  <c:v>-3.5055033951902903E-3</c:v>
                </c:pt>
                <c:pt idx="20">
                  <c:v>-1.0470984167449959E-3</c:v>
                </c:pt>
                <c:pt idx="21">
                  <c:v>-3.1903232697485517E-3</c:v>
                </c:pt>
                <c:pt idx="22">
                  <c:v>-3.827687523419554E-3</c:v>
                </c:pt>
                <c:pt idx="23">
                  <c:v>-3.5895514286414798E-3</c:v>
                </c:pt>
                <c:pt idx="24">
                  <c:v>-3.7926675094817064E-3</c:v>
                </c:pt>
                <c:pt idx="25">
                  <c:v>-1.6599486606594382E-3</c:v>
                </c:pt>
                <c:pt idx="26">
                  <c:v>-3.148299253022957E-3</c:v>
                </c:pt>
                <c:pt idx="27">
                  <c:v>-4.0237996014722555E-3</c:v>
                </c:pt>
                <c:pt idx="28">
                  <c:v>-5.074400019611236E-3</c:v>
                </c:pt>
                <c:pt idx="29">
                  <c:v>-5.9989283875734323E-3</c:v>
                </c:pt>
                <c:pt idx="30">
                  <c:v>-6.1250004377499945E-3</c:v>
                </c:pt>
                <c:pt idx="31">
                  <c:v>-6.1250004377499945E-3</c:v>
                </c:pt>
                <c:pt idx="32">
                  <c:v>-7.0005007861992929E-3</c:v>
                </c:pt>
                <c:pt idx="33">
                  <c:v>-8.7515014830974458E-3</c:v>
                </c:pt>
                <c:pt idx="34">
                  <c:v>-1.0152302040616235E-2</c:v>
                </c:pt>
                <c:pt idx="35">
                  <c:v>-1.4015009577973858E-2</c:v>
                </c:pt>
                <c:pt idx="36">
                  <c:v>-1.610570441007031E-2</c:v>
                </c:pt>
                <c:pt idx="37">
                  <c:v>-1.6806104688829482E-2</c:v>
                </c:pt>
                <c:pt idx="38">
                  <c:v>-1.7716625051216628E-2</c:v>
                </c:pt>
                <c:pt idx="39">
                  <c:v>-1.9015867568315192E-2</c:v>
                </c:pt>
                <c:pt idx="40">
                  <c:v>-1.5808034291597606E-2</c:v>
                </c:pt>
                <c:pt idx="41">
                  <c:v>-1.906139358643455E-2</c:v>
                </c:pt>
                <c:pt idx="42">
                  <c:v>-2.1358706500765212E-2</c:v>
                </c:pt>
                <c:pt idx="43">
                  <c:v>-2.1898014715409753E-2</c:v>
                </c:pt>
                <c:pt idx="44">
                  <c:v>-2.3635007406732855E-2</c:v>
                </c:pt>
                <c:pt idx="45">
                  <c:v>-2.487471590013679E-2</c:v>
                </c:pt>
                <c:pt idx="46">
                  <c:v>-2.7487208939908969E-2</c:v>
                </c:pt>
                <c:pt idx="47">
                  <c:v>-2.9675959811031882E-2</c:v>
                </c:pt>
                <c:pt idx="48">
                  <c:v>-3.1164310403395401E-2</c:v>
                </c:pt>
                <c:pt idx="49">
                  <c:v>-4.0287024034235452E-2</c:v>
                </c:pt>
                <c:pt idx="50">
                  <c:v>-4.5494500106810998E-2</c:v>
                </c:pt>
                <c:pt idx="51">
                  <c:v>-4.5494500106810998E-2</c:v>
                </c:pt>
                <c:pt idx="52">
                  <c:v>-5.3927319463073164E-2</c:v>
                </c:pt>
                <c:pt idx="53">
                  <c:v>-5.5853420229661221E-2</c:v>
                </c:pt>
                <c:pt idx="54">
                  <c:v>-5.6641370543265346E-2</c:v>
                </c:pt>
                <c:pt idx="55">
                  <c:v>-5.8830121414388259E-2</c:v>
                </c:pt>
                <c:pt idx="56">
                  <c:v>-6.0055821902217144E-2</c:v>
                </c:pt>
                <c:pt idx="57">
                  <c:v>-6.3631365325283351E-2</c:v>
                </c:pt>
                <c:pt idx="58">
                  <c:v>-6.4653949732272009E-2</c:v>
                </c:pt>
                <c:pt idx="59">
                  <c:v>-6.6534524480740709E-2</c:v>
                </c:pt>
                <c:pt idx="60">
                  <c:v>-6.8285525177638862E-2</c:v>
                </c:pt>
                <c:pt idx="61">
                  <c:v>-6.9437683636198066E-2</c:v>
                </c:pt>
                <c:pt idx="62">
                  <c:v>-7.2508938858557581E-2</c:v>
                </c:pt>
                <c:pt idx="63">
                  <c:v>-7.1787526571435389E-2</c:v>
                </c:pt>
                <c:pt idx="64">
                  <c:v>-7.3713627338023668E-2</c:v>
                </c:pt>
                <c:pt idx="65">
                  <c:v>-7.4939327825852331E-2</c:v>
                </c:pt>
                <c:pt idx="66">
                  <c:v>-7.5639728104611725E-2</c:v>
                </c:pt>
                <c:pt idx="67">
                  <c:v>-7.7653378906044734E-2</c:v>
                </c:pt>
                <c:pt idx="68">
                  <c:v>-7.7740928940889686E-2</c:v>
                </c:pt>
                <c:pt idx="69">
                  <c:v>-7.9484925635000314E-2</c:v>
                </c:pt>
                <c:pt idx="70">
                  <c:v>-8.0766658145129844E-2</c:v>
                </c:pt>
                <c:pt idx="71">
                  <c:v>-8.2601706875479186E-2</c:v>
                </c:pt>
                <c:pt idx="72">
                  <c:v>-8.2118430683135291E-2</c:v>
                </c:pt>
                <c:pt idx="73">
                  <c:v>-8.2030880648290339E-2</c:v>
                </c:pt>
                <c:pt idx="74">
                  <c:v>-8.4744931728482742E-2</c:v>
                </c:pt>
                <c:pt idx="75">
                  <c:v>-8.4920031798172646E-2</c:v>
                </c:pt>
                <c:pt idx="76">
                  <c:v>-8.5270231937552232E-2</c:v>
                </c:pt>
                <c:pt idx="77">
                  <c:v>-8.8071833052589366E-2</c:v>
                </c:pt>
                <c:pt idx="78">
                  <c:v>-8.8159383087434318E-2</c:v>
                </c:pt>
                <c:pt idx="79">
                  <c:v>-8.9209983505573298E-2</c:v>
                </c:pt>
                <c:pt idx="80">
                  <c:v>-8.9209983505573298E-2</c:v>
                </c:pt>
                <c:pt idx="81">
                  <c:v>-9.0698334097936817E-2</c:v>
                </c:pt>
                <c:pt idx="82">
                  <c:v>-9.0873434167626721E-2</c:v>
                </c:pt>
                <c:pt idx="83">
                  <c:v>-9.1661384481230845E-2</c:v>
                </c:pt>
                <c:pt idx="84">
                  <c:v>-9.1573834446386115E-2</c:v>
                </c:pt>
                <c:pt idx="85">
                  <c:v>-9.0719346106299614E-2</c:v>
                </c:pt>
                <c:pt idx="86">
                  <c:v>-9.2281238727933035E-2</c:v>
                </c:pt>
                <c:pt idx="87">
                  <c:v>-9.1398734376696211E-2</c:v>
                </c:pt>
                <c:pt idx="88">
                  <c:v>-9.1573834446386115E-2</c:v>
                </c:pt>
                <c:pt idx="89">
                  <c:v>-9.1748934516075797E-2</c:v>
                </c:pt>
                <c:pt idx="90">
                  <c:v>-9.1846990555102259E-2</c:v>
                </c:pt>
                <c:pt idx="91">
                  <c:v>-9.1924034585765702E-2</c:v>
                </c:pt>
                <c:pt idx="92">
                  <c:v>-9.1924034585765702E-2</c:v>
                </c:pt>
                <c:pt idx="93">
                  <c:v>-9.1836484550920749E-2</c:v>
                </c:pt>
                <c:pt idx="94">
                  <c:v>-9.1836484550920749E-2</c:v>
                </c:pt>
                <c:pt idx="95">
                  <c:v>-8.9122433470728346E-2</c:v>
                </c:pt>
                <c:pt idx="96">
                  <c:v>-9.6126436258321624E-2</c:v>
                </c:pt>
                <c:pt idx="97">
                  <c:v>-9.6126436258321624E-2</c:v>
                </c:pt>
                <c:pt idx="98">
                  <c:v>-8.9122433470728346E-2</c:v>
                </c:pt>
                <c:pt idx="99">
                  <c:v>-9.6126436258321624E-2</c:v>
                </c:pt>
                <c:pt idx="100">
                  <c:v>-9.6126436258321624E-2</c:v>
                </c:pt>
                <c:pt idx="101">
                  <c:v>-9.7877436955219776E-2</c:v>
                </c:pt>
                <c:pt idx="102">
                  <c:v>-9.7877436955219776E-2</c:v>
                </c:pt>
                <c:pt idx="103">
                  <c:v>-9.8052537024909681E-2</c:v>
                </c:pt>
                <c:pt idx="104">
                  <c:v>-9.7877436955219776E-2</c:v>
                </c:pt>
                <c:pt idx="105">
                  <c:v>-9.6126436258321624E-2</c:v>
                </c:pt>
                <c:pt idx="106">
                  <c:v>-9.6126436258321624E-2</c:v>
                </c:pt>
                <c:pt idx="107">
                  <c:v>-9.6126436258321624E-2</c:v>
                </c:pt>
                <c:pt idx="108">
                  <c:v>-9.4375435561423249E-2</c:v>
                </c:pt>
                <c:pt idx="109">
                  <c:v>-9.6126436258321624E-2</c:v>
                </c:pt>
                <c:pt idx="110">
                  <c:v>-9.6126436258321624E-2</c:v>
                </c:pt>
                <c:pt idx="111">
                  <c:v>-9.9278237512738343E-2</c:v>
                </c:pt>
                <c:pt idx="112">
                  <c:v>-9.9278237512738343E-2</c:v>
                </c:pt>
                <c:pt idx="113">
                  <c:v>-0.10085413813994681</c:v>
                </c:pt>
                <c:pt idx="114">
                  <c:v>-0.10172963848839611</c:v>
                </c:pt>
                <c:pt idx="115">
                  <c:v>-0.1013794383490163</c:v>
                </c:pt>
                <c:pt idx="116">
                  <c:v>-0.1013794383490163</c:v>
                </c:pt>
                <c:pt idx="117">
                  <c:v>-0.1013794383490163</c:v>
                </c:pt>
                <c:pt idx="118">
                  <c:v>-0.1013794383490163</c:v>
                </c:pt>
                <c:pt idx="119">
                  <c:v>-0.1013794383490163</c:v>
                </c:pt>
                <c:pt idx="120">
                  <c:v>-9.6126436258321624E-2</c:v>
                </c:pt>
                <c:pt idx="121">
                  <c:v>-9.752723681584019E-2</c:v>
                </c:pt>
                <c:pt idx="122">
                  <c:v>-9.7877436955219776E-2</c:v>
                </c:pt>
                <c:pt idx="123">
                  <c:v>-9.7877436955219776E-2</c:v>
                </c:pt>
                <c:pt idx="124">
                  <c:v>-9.7877436955219776E-2</c:v>
                </c:pt>
                <c:pt idx="125">
                  <c:v>-9.7877436955219776E-2</c:v>
                </c:pt>
                <c:pt idx="126">
                  <c:v>-9.7877436955219776E-2</c:v>
                </c:pt>
                <c:pt idx="127">
                  <c:v>-9.7877436955219776E-2</c:v>
                </c:pt>
                <c:pt idx="128">
                  <c:v>-9.7877436955219776E-2</c:v>
                </c:pt>
                <c:pt idx="129">
                  <c:v>-9.7877436955219776E-2</c:v>
                </c:pt>
                <c:pt idx="130">
                  <c:v>-9.7877436955219776E-2</c:v>
                </c:pt>
                <c:pt idx="131">
                  <c:v>-9.9978637791497738E-2</c:v>
                </c:pt>
                <c:pt idx="132">
                  <c:v>-9.9978637791497738E-2</c:v>
                </c:pt>
                <c:pt idx="133">
                  <c:v>-9.9978637791497738E-2</c:v>
                </c:pt>
                <c:pt idx="134">
                  <c:v>-0.10032883793087732</c:v>
                </c:pt>
                <c:pt idx="135">
                  <c:v>-0.10032883793087732</c:v>
                </c:pt>
                <c:pt idx="136">
                  <c:v>-0.1020798386277757</c:v>
                </c:pt>
                <c:pt idx="137">
                  <c:v>-0.10243003876715528</c:v>
                </c:pt>
                <c:pt idx="138">
                  <c:v>-0.10313043904591468</c:v>
                </c:pt>
                <c:pt idx="139">
                  <c:v>-0.11888944531799917</c:v>
                </c:pt>
                <c:pt idx="140">
                  <c:v>-0.11836414510892967</c:v>
                </c:pt>
                <c:pt idx="141">
                  <c:v>-0.11836414510892967</c:v>
                </c:pt>
                <c:pt idx="142">
                  <c:v>-0.11836414510892967</c:v>
                </c:pt>
                <c:pt idx="143">
                  <c:v>-0.11538744392420264</c:v>
                </c:pt>
                <c:pt idx="144">
                  <c:v>-0.11713844462110079</c:v>
                </c:pt>
                <c:pt idx="145">
                  <c:v>-0.11713844462110079</c:v>
                </c:pt>
                <c:pt idx="146">
                  <c:v>-0.11713844462110079</c:v>
                </c:pt>
                <c:pt idx="147">
                  <c:v>-0.11346134315761458</c:v>
                </c:pt>
                <c:pt idx="148">
                  <c:v>-0.11346134315761458</c:v>
                </c:pt>
                <c:pt idx="149">
                  <c:v>-0.11188544253040611</c:v>
                </c:pt>
                <c:pt idx="150">
                  <c:v>-0.11888944531799917</c:v>
                </c:pt>
                <c:pt idx="151">
                  <c:v>-0.11888944531799917</c:v>
                </c:pt>
                <c:pt idx="152">
                  <c:v>-0.11923964545737875</c:v>
                </c:pt>
                <c:pt idx="153">
                  <c:v>-0.11888944531799917</c:v>
                </c:pt>
                <c:pt idx="154">
                  <c:v>-0.11888944531799917</c:v>
                </c:pt>
                <c:pt idx="155">
                  <c:v>-0.12081554608458722</c:v>
                </c:pt>
                <c:pt idx="156">
                  <c:v>-0.11713844462110079</c:v>
                </c:pt>
                <c:pt idx="157">
                  <c:v>-0.11713844462110079</c:v>
                </c:pt>
                <c:pt idx="158">
                  <c:v>-0.11783884489986018</c:v>
                </c:pt>
                <c:pt idx="159">
                  <c:v>-0.11801394496955009</c:v>
                </c:pt>
                <c:pt idx="160">
                  <c:v>-0.11801394496955009</c:v>
                </c:pt>
                <c:pt idx="161">
                  <c:v>-0.11626294427265171</c:v>
                </c:pt>
                <c:pt idx="162">
                  <c:v>-0.11713844462110079</c:v>
                </c:pt>
                <c:pt idx="163">
                  <c:v>-0.11538744392420264</c:v>
                </c:pt>
                <c:pt idx="164">
                  <c:v>-0.11363644322730426</c:v>
                </c:pt>
                <c:pt idx="165">
                  <c:v>-0.1276444488024906</c:v>
                </c:pt>
                <c:pt idx="166">
                  <c:v>-0.1276444488024906</c:v>
                </c:pt>
                <c:pt idx="167">
                  <c:v>-0.12869504922062958</c:v>
                </c:pt>
                <c:pt idx="168">
                  <c:v>-0.12851994915093967</c:v>
                </c:pt>
                <c:pt idx="169">
                  <c:v>-0.12589344810559222</c:v>
                </c:pt>
                <c:pt idx="170">
                  <c:v>-0.12659384838435161</c:v>
                </c:pt>
                <c:pt idx="171">
                  <c:v>-0.12589344810559222</c:v>
                </c:pt>
                <c:pt idx="172">
                  <c:v>-0.12589344810559222</c:v>
                </c:pt>
                <c:pt idx="173">
                  <c:v>-0.11994004573613815</c:v>
                </c:pt>
                <c:pt idx="174">
                  <c:v>-0.12589344810559222</c:v>
                </c:pt>
                <c:pt idx="175">
                  <c:v>-0.12274164685117528</c:v>
                </c:pt>
                <c:pt idx="176">
                  <c:v>-0.12571834803590254</c:v>
                </c:pt>
                <c:pt idx="177">
                  <c:v>-0.12239144671179569</c:v>
                </c:pt>
                <c:pt idx="178">
                  <c:v>-0.12239144671179569</c:v>
                </c:pt>
                <c:pt idx="179">
                  <c:v>-0.1276444488024906</c:v>
                </c:pt>
                <c:pt idx="180">
                  <c:v>-0.13464845159008365</c:v>
                </c:pt>
                <c:pt idx="181">
                  <c:v>-0.13464845159008365</c:v>
                </c:pt>
                <c:pt idx="182">
                  <c:v>-0.13639945228698203</c:v>
                </c:pt>
                <c:pt idx="183">
                  <c:v>-0.13289745089318528</c:v>
                </c:pt>
                <c:pt idx="184">
                  <c:v>-0.13289745089318528</c:v>
                </c:pt>
                <c:pt idx="185">
                  <c:v>-0.13780025284450059</c:v>
                </c:pt>
                <c:pt idx="186">
                  <c:v>-0.13990145368077855</c:v>
                </c:pt>
                <c:pt idx="187">
                  <c:v>-0.13990145368077855</c:v>
                </c:pt>
                <c:pt idx="188">
                  <c:v>-0.15390945925596466</c:v>
                </c:pt>
                <c:pt idx="189">
                  <c:v>-0.15390945925596466</c:v>
                </c:pt>
                <c:pt idx="190">
                  <c:v>-0.15390945925596466</c:v>
                </c:pt>
                <c:pt idx="191">
                  <c:v>-0.15390945925596466</c:v>
                </c:pt>
                <c:pt idx="192">
                  <c:v>-0.16266446274045609</c:v>
                </c:pt>
                <c:pt idx="193">
                  <c:v>-0.16266446274045609</c:v>
                </c:pt>
                <c:pt idx="194">
                  <c:v>-0.16441546343735447</c:v>
                </c:pt>
                <c:pt idx="195">
                  <c:v>-0.16266446274045609</c:v>
                </c:pt>
                <c:pt idx="196">
                  <c:v>-0.16266446274045609</c:v>
                </c:pt>
                <c:pt idx="197">
                  <c:v>-0.16441546343735447</c:v>
                </c:pt>
                <c:pt idx="198">
                  <c:v>-0.16441546343735447</c:v>
                </c:pt>
                <c:pt idx="199">
                  <c:v>-0.16476566357673406</c:v>
                </c:pt>
                <c:pt idx="200">
                  <c:v>-0.16441546343735447</c:v>
                </c:pt>
                <c:pt idx="201">
                  <c:v>-0.16441546343735447</c:v>
                </c:pt>
                <c:pt idx="202">
                  <c:v>-0.16511586371611364</c:v>
                </c:pt>
                <c:pt idx="203">
                  <c:v>-0.16476566357673406</c:v>
                </c:pt>
                <c:pt idx="204">
                  <c:v>-0.18367647110323548</c:v>
                </c:pt>
                <c:pt idx="205">
                  <c:v>-0.18647807221827262</c:v>
                </c:pt>
                <c:pt idx="206">
                  <c:v>-0.18542747180013364</c:v>
                </c:pt>
                <c:pt idx="207">
                  <c:v>-0.18717847249703201</c:v>
                </c:pt>
                <c:pt idx="208">
                  <c:v>-0.18717847249703201</c:v>
                </c:pt>
                <c:pt idx="209">
                  <c:v>-0.18717847249703201</c:v>
                </c:pt>
                <c:pt idx="210">
                  <c:v>-0.18962987347268956</c:v>
                </c:pt>
                <c:pt idx="211">
                  <c:v>-0.18017446970943896</c:v>
                </c:pt>
                <c:pt idx="212">
                  <c:v>-0.18122507012757771</c:v>
                </c:pt>
                <c:pt idx="213">
                  <c:v>-0.18122507012757771</c:v>
                </c:pt>
                <c:pt idx="214">
                  <c:v>-0.18122507012757771</c:v>
                </c:pt>
                <c:pt idx="215">
                  <c:v>-0.18192547040633711</c:v>
                </c:pt>
                <c:pt idx="216">
                  <c:v>-0.18297607082447609</c:v>
                </c:pt>
                <c:pt idx="217">
                  <c:v>-0.19243147458772669</c:v>
                </c:pt>
                <c:pt idx="218">
                  <c:v>-0.19523307570276405</c:v>
                </c:pt>
                <c:pt idx="219">
                  <c:v>-0.19418247528462507</c:v>
                </c:pt>
                <c:pt idx="220">
                  <c:v>-0.19365717507555558</c:v>
                </c:pt>
                <c:pt idx="221">
                  <c:v>-0.19313187486648609</c:v>
                </c:pt>
                <c:pt idx="222">
                  <c:v>-0.19313187486648609</c:v>
                </c:pt>
                <c:pt idx="223">
                  <c:v>-0.19313187486648609</c:v>
                </c:pt>
                <c:pt idx="224">
                  <c:v>-0.19418247528462507</c:v>
                </c:pt>
                <c:pt idx="225">
                  <c:v>-0.19348207500586567</c:v>
                </c:pt>
                <c:pt idx="226">
                  <c:v>-0.19243147458772669</c:v>
                </c:pt>
                <c:pt idx="227">
                  <c:v>-0.1927816747271065</c:v>
                </c:pt>
                <c:pt idx="228">
                  <c:v>-0.1927816747271065</c:v>
                </c:pt>
                <c:pt idx="229">
                  <c:v>-0.1875286726364116</c:v>
                </c:pt>
                <c:pt idx="230">
                  <c:v>-0.18892947319393016</c:v>
                </c:pt>
                <c:pt idx="231">
                  <c:v>-0.18892947319393016</c:v>
                </c:pt>
                <c:pt idx="232">
                  <c:v>-0.18717847249703201</c:v>
                </c:pt>
                <c:pt idx="233">
                  <c:v>-0.18998007361206914</c:v>
                </c:pt>
                <c:pt idx="234">
                  <c:v>-0.19068047389082854</c:v>
                </c:pt>
                <c:pt idx="235">
                  <c:v>-0.19068047389082854</c:v>
                </c:pt>
                <c:pt idx="236">
                  <c:v>-0.19068047389082854</c:v>
                </c:pt>
                <c:pt idx="237">
                  <c:v>-0.19173107430896752</c:v>
                </c:pt>
                <c:pt idx="238">
                  <c:v>-0.19103067403020813</c:v>
                </c:pt>
                <c:pt idx="239">
                  <c:v>-0.19068047389082854</c:v>
                </c:pt>
                <c:pt idx="240">
                  <c:v>-0.1927816747271065</c:v>
                </c:pt>
                <c:pt idx="241">
                  <c:v>-0.19068047389082854</c:v>
                </c:pt>
                <c:pt idx="242">
                  <c:v>-0.19068047389082854</c:v>
                </c:pt>
                <c:pt idx="243">
                  <c:v>-0.19068047389082854</c:v>
                </c:pt>
                <c:pt idx="244">
                  <c:v>-0.19313187486648609</c:v>
                </c:pt>
                <c:pt idx="245">
                  <c:v>-0.19313187486648609</c:v>
                </c:pt>
                <c:pt idx="246">
                  <c:v>-0.19243147458772669</c:v>
                </c:pt>
                <c:pt idx="247">
                  <c:v>-0.19663387626028261</c:v>
                </c:pt>
                <c:pt idx="248">
                  <c:v>-0.19068047389082854</c:v>
                </c:pt>
                <c:pt idx="249">
                  <c:v>-0.19243147458772669</c:v>
                </c:pt>
                <c:pt idx="250">
                  <c:v>-0.19068047389082854</c:v>
                </c:pt>
                <c:pt idx="251">
                  <c:v>-0.19173107430896752</c:v>
                </c:pt>
                <c:pt idx="252">
                  <c:v>-0.19838487695718099</c:v>
                </c:pt>
                <c:pt idx="253">
                  <c:v>-0.19838487695718099</c:v>
                </c:pt>
                <c:pt idx="254">
                  <c:v>-0.19768447667842159</c:v>
                </c:pt>
                <c:pt idx="255">
                  <c:v>-0.19593347598152344</c:v>
                </c:pt>
                <c:pt idx="256">
                  <c:v>-0.19558327584214363</c:v>
                </c:pt>
                <c:pt idx="257">
                  <c:v>-0.19418247528462507</c:v>
                </c:pt>
                <c:pt idx="258">
                  <c:v>-0.19068047389082854</c:v>
                </c:pt>
                <c:pt idx="259">
                  <c:v>-0.19523307570276405</c:v>
                </c:pt>
                <c:pt idx="260">
                  <c:v>-0.19593347598152344</c:v>
                </c:pt>
                <c:pt idx="261">
                  <c:v>-0.19943547737531997</c:v>
                </c:pt>
                <c:pt idx="262">
                  <c:v>-0.19943547737531997</c:v>
                </c:pt>
                <c:pt idx="263">
                  <c:v>-0.19943547737531997</c:v>
                </c:pt>
                <c:pt idx="264">
                  <c:v>-0.19873507709656058</c:v>
                </c:pt>
                <c:pt idx="265">
                  <c:v>-0.19908527723594016</c:v>
                </c:pt>
                <c:pt idx="266">
                  <c:v>-0.20503867960539446</c:v>
                </c:pt>
                <c:pt idx="267">
                  <c:v>-0.19943547737531997</c:v>
                </c:pt>
                <c:pt idx="268">
                  <c:v>-0.20573907988415363</c:v>
                </c:pt>
                <c:pt idx="269">
                  <c:v>-0.2022370784903571</c:v>
                </c:pt>
                <c:pt idx="270">
                  <c:v>-0.2029374787691165</c:v>
                </c:pt>
                <c:pt idx="271">
                  <c:v>-0.2029374787691165</c:v>
                </c:pt>
                <c:pt idx="272">
                  <c:v>-0.20468847946601465</c:v>
                </c:pt>
                <c:pt idx="273">
                  <c:v>-0.20468847946601465</c:v>
                </c:pt>
                <c:pt idx="274">
                  <c:v>-0.21029168169608914</c:v>
                </c:pt>
                <c:pt idx="275">
                  <c:v>-0.20784028072043159</c:v>
                </c:pt>
                <c:pt idx="276">
                  <c:v>-0.20749008058105201</c:v>
                </c:pt>
                <c:pt idx="277">
                  <c:v>-0.20784028072043159</c:v>
                </c:pt>
                <c:pt idx="278">
                  <c:v>-0.20749008058105201</c:v>
                </c:pt>
              </c:numCache>
            </c:numRef>
          </c:val>
          <c:smooth val="0"/>
          <c:extLst>
            <c:ext xmlns:c16="http://schemas.microsoft.com/office/drawing/2014/chart" uri="{C3380CC4-5D6E-409C-BE32-E72D297353CC}">
              <c16:uniqueId val="{00000002-7F8C-4B98-A49E-EB107F322680}"/>
            </c:ext>
          </c:extLst>
        </c:ser>
        <c:ser>
          <c:idx val="3"/>
          <c:order val="3"/>
          <c:tx>
            <c:strRef>
              <c:f>'exchange rate graphs'!$AD$2</c:f>
              <c:strCache>
                <c:ptCount val="1"/>
                <c:pt idx="0">
                  <c:v>USDTJS</c:v>
                </c:pt>
              </c:strCache>
            </c:strRef>
          </c:tx>
          <c:spPr>
            <a:ln w="28575" cap="rnd">
              <a:solidFill>
                <a:srgbClr val="7030A0"/>
              </a:solidFill>
              <a:prstDash val="sysDash"/>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graphs'!$AD$19:$AD$297</c:f>
              <c:numCache>
                <c:formatCode>0.0000</c:formatCode>
                <c:ptCount val="279"/>
                <c:pt idx="0">
                  <c:v>8.3395436317823535E-4</c:v>
                </c:pt>
                <c:pt idx="1">
                  <c:v>7.8072323361355611E-4</c:v>
                </c:pt>
                <c:pt idx="2">
                  <c:v>7.3636395897658247E-4</c:v>
                </c:pt>
                <c:pt idx="3">
                  <c:v>6.8313282941190323E-4</c:v>
                </c:pt>
                <c:pt idx="4">
                  <c:v>9.0492920259765963E-4</c:v>
                </c:pt>
                <c:pt idx="5">
                  <c:v>7.6297952375881106E-4</c:v>
                </c:pt>
                <c:pt idx="6">
                  <c:v>7.6297952375881106E-4</c:v>
                </c:pt>
                <c:pt idx="7">
                  <c:v>1.6679087263563597E-3</c:v>
                </c:pt>
                <c:pt idx="8">
                  <c:v>2.2090918769295254E-3</c:v>
                </c:pt>
                <c:pt idx="9">
                  <c:v>1.2154441250576964E-3</c:v>
                </c:pt>
                <c:pt idx="10">
                  <c:v>9.4041662230737177E-4</c:v>
                </c:pt>
                <c:pt idx="11">
                  <c:v>2.3332978459135179E-3</c:v>
                </c:pt>
                <c:pt idx="12">
                  <c:v>2.2889385712765442E-3</c:v>
                </c:pt>
                <c:pt idx="13">
                  <c:v>7.6297952375881106E-4</c:v>
                </c:pt>
                <c:pt idx="14">
                  <c:v>2.5728379289541303E-3</c:v>
                </c:pt>
                <c:pt idx="15">
                  <c:v>1.3041626743318657E-3</c:v>
                </c:pt>
                <c:pt idx="16">
                  <c:v>-1.242059689840147E-3</c:v>
                </c:pt>
                <c:pt idx="17">
                  <c:v>6.3877355477470754E-4</c:v>
                </c:pt>
                <c:pt idx="18">
                  <c:v>6.3877355477470754E-4</c:v>
                </c:pt>
                <c:pt idx="19">
                  <c:v>7.6297952375881106E-4</c:v>
                </c:pt>
                <c:pt idx="20">
                  <c:v>1.8630895347582221E-4</c:v>
                </c:pt>
                <c:pt idx="21">
                  <c:v>1.4194967883884857E-3</c:v>
                </c:pt>
                <c:pt idx="22">
                  <c:v>1.0291351715816521E-3</c:v>
                </c:pt>
                <c:pt idx="23">
                  <c:v>7.274921040489879E-4</c:v>
                </c:pt>
                <c:pt idx="24">
                  <c:v>9.4041662230737177E-4</c:v>
                </c:pt>
                <c:pt idx="25">
                  <c:v>9.6703218708960037E-4</c:v>
                </c:pt>
                <c:pt idx="26">
                  <c:v>4.524646012987743E-4</c:v>
                </c:pt>
                <c:pt idx="27">
                  <c:v>4.524646012987743E-4</c:v>
                </c:pt>
                <c:pt idx="28">
                  <c:v>4.524646012987743E-4</c:v>
                </c:pt>
                <c:pt idx="29">
                  <c:v>4.524646012987743E-4</c:v>
                </c:pt>
                <c:pt idx="30">
                  <c:v>4.524646012987743E-4</c:v>
                </c:pt>
                <c:pt idx="31">
                  <c:v>2.6083253486638425E-3</c:v>
                </c:pt>
                <c:pt idx="32">
                  <c:v>-7.3636395897658247E-4</c:v>
                </c:pt>
                <c:pt idx="33">
                  <c:v>-2.8389935767791918E-4</c:v>
                </c:pt>
                <c:pt idx="34">
                  <c:v>-7.509138010575267E-2</c:v>
                </c:pt>
                <c:pt idx="35">
                  <c:v>-7.4612299939671445E-2</c:v>
                </c:pt>
                <c:pt idx="36">
                  <c:v>-7.5579332126761045E-2</c:v>
                </c:pt>
                <c:pt idx="37">
                  <c:v>-7.5579332126761045E-2</c:v>
                </c:pt>
                <c:pt idx="38">
                  <c:v>-3.5993115440576373E-2</c:v>
                </c:pt>
                <c:pt idx="39">
                  <c:v>-3.5993115440576373E-2</c:v>
                </c:pt>
                <c:pt idx="40">
                  <c:v>-3.5531778984350115E-2</c:v>
                </c:pt>
                <c:pt idx="41">
                  <c:v>-7.3804961141275438E-2</c:v>
                </c:pt>
                <c:pt idx="42">
                  <c:v>-7.3804961141275438E-2</c:v>
                </c:pt>
                <c:pt idx="43">
                  <c:v>-0.11155470385748267</c:v>
                </c:pt>
                <c:pt idx="44">
                  <c:v>-7.3804961141275438E-2</c:v>
                </c:pt>
                <c:pt idx="45">
                  <c:v>-7.3325880975194435E-2</c:v>
                </c:pt>
                <c:pt idx="46">
                  <c:v>-7.3804961141275438E-2</c:v>
                </c:pt>
                <c:pt idx="47">
                  <c:v>-0.14979239859469828</c:v>
                </c:pt>
                <c:pt idx="48">
                  <c:v>-0.14979239859469828</c:v>
                </c:pt>
                <c:pt idx="49">
                  <c:v>-0.14979239859469828</c:v>
                </c:pt>
                <c:pt idx="50">
                  <c:v>-0.10904396891302048</c:v>
                </c:pt>
                <c:pt idx="51">
                  <c:v>-0.10909720004258494</c:v>
                </c:pt>
                <c:pt idx="52">
                  <c:v>-0.1112619326448776</c:v>
                </c:pt>
                <c:pt idx="53">
                  <c:v>-0.10904396891302048</c:v>
                </c:pt>
                <c:pt idx="54">
                  <c:v>-0.10904396891302048</c:v>
                </c:pt>
                <c:pt idx="55">
                  <c:v>-0.1091504311721494</c:v>
                </c:pt>
                <c:pt idx="56">
                  <c:v>-0.10898186592852843</c:v>
                </c:pt>
                <c:pt idx="57">
                  <c:v>-0.10795273075694678</c:v>
                </c:pt>
                <c:pt idx="58">
                  <c:v>-0.10909720004258494</c:v>
                </c:pt>
                <c:pt idx="59">
                  <c:v>-0.10909720004258494</c:v>
                </c:pt>
                <c:pt idx="60">
                  <c:v>-0.10753575357535761</c:v>
                </c:pt>
                <c:pt idx="61">
                  <c:v>-0.10655097767841304</c:v>
                </c:pt>
                <c:pt idx="62">
                  <c:v>-0.10606302565740444</c:v>
                </c:pt>
                <c:pt idx="63">
                  <c:v>-0.10657759324319538</c:v>
                </c:pt>
                <c:pt idx="64">
                  <c:v>-0.10753575357535761</c:v>
                </c:pt>
                <c:pt idx="65">
                  <c:v>-0.10339259732424866</c:v>
                </c:pt>
                <c:pt idx="66">
                  <c:v>-0.10591220412363822</c:v>
                </c:pt>
                <c:pt idx="67">
                  <c:v>-0.10651549025870333</c:v>
                </c:pt>
                <c:pt idx="68">
                  <c:v>-0.10688810816565542</c:v>
                </c:pt>
                <c:pt idx="69">
                  <c:v>-0.10703005784449426</c:v>
                </c:pt>
                <c:pt idx="70">
                  <c:v>-0.10794385890201941</c:v>
                </c:pt>
                <c:pt idx="71">
                  <c:v>-0.1078196529330353</c:v>
                </c:pt>
                <c:pt idx="72">
                  <c:v>-0.10817452713013243</c:v>
                </c:pt>
                <c:pt idx="73">
                  <c:v>-0.10709216082898609</c:v>
                </c:pt>
                <c:pt idx="74">
                  <c:v>-0.10708328897405872</c:v>
                </c:pt>
                <c:pt idx="75">
                  <c:v>-0.10862699173143131</c:v>
                </c:pt>
                <c:pt idx="76">
                  <c:v>-0.10862699173143131</c:v>
                </c:pt>
                <c:pt idx="77">
                  <c:v>-0.10782852478796268</c:v>
                </c:pt>
                <c:pt idx="78">
                  <c:v>-0.10735831647680905</c:v>
                </c:pt>
                <c:pt idx="79">
                  <c:v>-0.1076954469640512</c:v>
                </c:pt>
                <c:pt idx="80">
                  <c:v>-0.10700344227971192</c:v>
                </c:pt>
                <c:pt idx="81">
                  <c:v>-0.10751800986550264</c:v>
                </c:pt>
                <c:pt idx="82">
                  <c:v>-0.10733170091202671</c:v>
                </c:pt>
                <c:pt idx="83">
                  <c:v>-0.1085915043117216</c:v>
                </c:pt>
                <c:pt idx="84">
                  <c:v>-0.10828986124418893</c:v>
                </c:pt>
                <c:pt idx="85">
                  <c:v>-0.1085915043117216</c:v>
                </c:pt>
                <c:pt idx="86">
                  <c:v>-0.10828986124418893</c:v>
                </c:pt>
                <c:pt idx="87">
                  <c:v>-0.10816565527520505</c:v>
                </c:pt>
                <c:pt idx="88">
                  <c:v>-5.9734199226374463E-2</c:v>
                </c:pt>
                <c:pt idx="89">
                  <c:v>-4.0003193867773845E-2</c:v>
                </c:pt>
                <c:pt idx="90">
                  <c:v>-4.3551935838745059E-2</c:v>
                </c:pt>
                <c:pt idx="91">
                  <c:v>-4.1103303878774922E-2</c:v>
                </c:pt>
                <c:pt idx="92">
                  <c:v>-4.1103303878774922E-2</c:v>
                </c:pt>
                <c:pt idx="93">
                  <c:v>-4.1103303878774922E-2</c:v>
                </c:pt>
                <c:pt idx="94">
                  <c:v>-3.334930267220293E-2</c:v>
                </c:pt>
                <c:pt idx="95">
                  <c:v>1.9163206643244557E-3</c:v>
                </c:pt>
                <c:pt idx="96">
                  <c:v>6.3522481280385845E-3</c:v>
                </c:pt>
                <c:pt idx="97">
                  <c:v>2.4095957982894989E-2</c:v>
                </c:pt>
                <c:pt idx="98">
                  <c:v>6.3522481280385845E-3</c:v>
                </c:pt>
                <c:pt idx="99">
                  <c:v>6.3522481280385845E-3</c:v>
                </c:pt>
                <c:pt idx="100">
                  <c:v>6.3522481280385845E-3</c:v>
                </c:pt>
                <c:pt idx="101">
                  <c:v>1.966003051918086E-2</c:v>
                </c:pt>
                <c:pt idx="102">
                  <c:v>3.385499840306605E-2</c:v>
                </c:pt>
                <c:pt idx="103">
                  <c:v>4.8493559033322642E-2</c:v>
                </c:pt>
                <c:pt idx="104">
                  <c:v>2.2525639660740282E-2</c:v>
                </c:pt>
                <c:pt idx="105">
                  <c:v>2.2525639660740282E-2</c:v>
                </c:pt>
                <c:pt idx="106">
                  <c:v>2.2525639660740282E-2</c:v>
                </c:pt>
                <c:pt idx="107">
                  <c:v>3.2852478796266626E-2</c:v>
                </c:pt>
                <c:pt idx="108">
                  <c:v>5.9397068739131975E-2</c:v>
                </c:pt>
                <c:pt idx="109">
                  <c:v>6.2032009652578157E-2</c:v>
                </c:pt>
                <c:pt idx="110">
                  <c:v>6.3726533943716857E-2</c:v>
                </c:pt>
                <c:pt idx="111">
                  <c:v>0.12168636218460549</c:v>
                </c:pt>
                <c:pt idx="112">
                  <c:v>0.12168636218460549</c:v>
                </c:pt>
                <c:pt idx="113">
                  <c:v>6.2750629901699884E-2</c:v>
                </c:pt>
                <c:pt idx="114">
                  <c:v>6.2928067000248333E-2</c:v>
                </c:pt>
                <c:pt idx="115">
                  <c:v>0.13943007203946201</c:v>
                </c:pt>
                <c:pt idx="116">
                  <c:v>0.12834025338017674</c:v>
                </c:pt>
                <c:pt idx="117">
                  <c:v>0.12390432591646261</c:v>
                </c:pt>
                <c:pt idx="118">
                  <c:v>0.12390432591646261</c:v>
                </c:pt>
                <c:pt idx="119">
                  <c:v>0.11503247098903435</c:v>
                </c:pt>
                <c:pt idx="120">
                  <c:v>7.2891160083750295E-2</c:v>
                </c:pt>
                <c:pt idx="121">
                  <c:v>7.3334752830121697E-2</c:v>
                </c:pt>
                <c:pt idx="122">
                  <c:v>6.2298165300400998E-2</c:v>
                </c:pt>
                <c:pt idx="123">
                  <c:v>6.7905177614535628E-2</c:v>
                </c:pt>
                <c:pt idx="124">
                  <c:v>6.7905177614535628E-2</c:v>
                </c:pt>
                <c:pt idx="125">
                  <c:v>7.2891160083750295E-2</c:v>
                </c:pt>
                <c:pt idx="126">
                  <c:v>7.7327087547464313E-2</c:v>
                </c:pt>
                <c:pt idx="127">
                  <c:v>9.0634869938606699E-2</c:v>
                </c:pt>
                <c:pt idx="128">
                  <c:v>9.0634869938606699E-2</c:v>
                </c:pt>
                <c:pt idx="129">
                  <c:v>8.619894247489257E-2</c:v>
                </c:pt>
                <c:pt idx="130">
                  <c:v>8.619894247489257E-2</c:v>
                </c:pt>
                <c:pt idx="131">
                  <c:v>9.5070797402320939E-2</c:v>
                </c:pt>
                <c:pt idx="132">
                  <c:v>0.10616061606160621</c:v>
                </c:pt>
                <c:pt idx="133">
                  <c:v>0.12390432591646261</c:v>
                </c:pt>
                <c:pt idx="134">
                  <c:v>9.5070797402320939E-2</c:v>
                </c:pt>
                <c:pt idx="135">
                  <c:v>0.10394265232974909</c:v>
                </c:pt>
                <c:pt idx="136">
                  <c:v>0.10394265232974909</c:v>
                </c:pt>
                <c:pt idx="137">
                  <c:v>0.10394265232974909</c:v>
                </c:pt>
                <c:pt idx="138">
                  <c:v>9.5070797402320939E-2</c:v>
                </c:pt>
                <c:pt idx="139">
                  <c:v>9.5070797402320939E-2</c:v>
                </c:pt>
                <c:pt idx="140">
                  <c:v>9.0634869938606699E-2</c:v>
                </c:pt>
                <c:pt idx="141">
                  <c:v>8.9747684445863896E-2</c:v>
                </c:pt>
                <c:pt idx="142">
                  <c:v>8.9747684445863896E-2</c:v>
                </c:pt>
                <c:pt idx="143">
                  <c:v>9.0634869938606699E-2</c:v>
                </c:pt>
                <c:pt idx="144">
                  <c:v>9.1522055431349503E-2</c:v>
                </c:pt>
                <c:pt idx="145">
                  <c:v>9.0634869938606699E-2</c:v>
                </c:pt>
                <c:pt idx="146">
                  <c:v>9.0634869938606699E-2</c:v>
                </c:pt>
                <c:pt idx="147">
                  <c:v>9.0634869938606699E-2</c:v>
                </c:pt>
                <c:pt idx="148">
                  <c:v>9.0634869938606699E-2</c:v>
                </c:pt>
                <c:pt idx="149">
                  <c:v>9.1522055431349503E-2</c:v>
                </c:pt>
                <c:pt idx="150">
                  <c:v>9.1522055431349503E-2</c:v>
                </c:pt>
                <c:pt idx="151">
                  <c:v>9.1522055431349503E-2</c:v>
                </c:pt>
                <c:pt idx="152">
                  <c:v>8.9747684445863896E-2</c:v>
                </c:pt>
                <c:pt idx="153">
                  <c:v>9.1522055431349503E-2</c:v>
                </c:pt>
                <c:pt idx="154">
                  <c:v>9.1522055431349503E-2</c:v>
                </c:pt>
                <c:pt idx="155">
                  <c:v>9.0634869938606699E-2</c:v>
                </c:pt>
                <c:pt idx="156">
                  <c:v>9.5070797402320939E-2</c:v>
                </c:pt>
                <c:pt idx="157">
                  <c:v>9.0634869938606699E-2</c:v>
                </c:pt>
                <c:pt idx="158">
                  <c:v>9.1522055431349503E-2</c:v>
                </c:pt>
                <c:pt idx="159">
                  <c:v>9.0634869938606699E-2</c:v>
                </c:pt>
                <c:pt idx="160">
                  <c:v>9.0634869938606699E-2</c:v>
                </c:pt>
                <c:pt idx="161">
                  <c:v>9.1522055431349503E-2</c:v>
                </c:pt>
                <c:pt idx="162">
                  <c:v>9.0634869938606699E-2</c:v>
                </c:pt>
                <c:pt idx="163">
                  <c:v>9.1522055431349503E-2</c:v>
                </c:pt>
                <c:pt idx="164">
                  <c:v>9.2409240924092306E-2</c:v>
                </c:pt>
                <c:pt idx="165">
                  <c:v>9.1522055431349503E-2</c:v>
                </c:pt>
                <c:pt idx="166">
                  <c:v>9.1522055431349503E-2</c:v>
                </c:pt>
                <c:pt idx="167">
                  <c:v>9.2409240924092306E-2</c:v>
                </c:pt>
                <c:pt idx="168">
                  <c:v>9.1522055431349503E-2</c:v>
                </c:pt>
                <c:pt idx="169">
                  <c:v>9.2409240924092306E-2</c:v>
                </c:pt>
                <c:pt idx="170">
                  <c:v>9.1522055431349503E-2</c:v>
                </c:pt>
                <c:pt idx="171">
                  <c:v>9.2409240924092306E-2</c:v>
                </c:pt>
                <c:pt idx="172">
                  <c:v>9.2409240924092306E-2</c:v>
                </c:pt>
                <c:pt idx="173">
                  <c:v>9.2409240924092306E-2</c:v>
                </c:pt>
                <c:pt idx="174">
                  <c:v>9.2409240924092306E-2</c:v>
                </c:pt>
                <c:pt idx="175">
                  <c:v>9.1522055431349503E-2</c:v>
                </c:pt>
                <c:pt idx="176">
                  <c:v>9.1522055431349503E-2</c:v>
                </c:pt>
                <c:pt idx="177">
                  <c:v>9.2187444550906661E-2</c:v>
                </c:pt>
                <c:pt idx="178">
                  <c:v>9.2187444550906661E-2</c:v>
                </c:pt>
                <c:pt idx="179">
                  <c:v>9.2187444550906661E-2</c:v>
                </c:pt>
                <c:pt idx="180">
                  <c:v>9.0634869938606699E-2</c:v>
                </c:pt>
                <c:pt idx="181">
                  <c:v>9.2276163100180941E-2</c:v>
                </c:pt>
                <c:pt idx="182">
                  <c:v>9.0634869938606699E-2</c:v>
                </c:pt>
                <c:pt idx="183">
                  <c:v>9.2702012136697598E-2</c:v>
                </c:pt>
                <c:pt idx="184">
                  <c:v>9.2702012136697598E-2</c:v>
                </c:pt>
                <c:pt idx="185">
                  <c:v>9.0634869938606699E-2</c:v>
                </c:pt>
                <c:pt idx="186">
                  <c:v>9.0634869938606699E-2</c:v>
                </c:pt>
                <c:pt idx="187">
                  <c:v>9.0634869938606699E-2</c:v>
                </c:pt>
                <c:pt idx="188">
                  <c:v>9.4183611909577913E-2</c:v>
                </c:pt>
                <c:pt idx="189">
                  <c:v>9.4183611909577913E-2</c:v>
                </c:pt>
                <c:pt idx="190">
                  <c:v>9.4183611909577913E-2</c:v>
                </c:pt>
                <c:pt idx="191">
                  <c:v>0.12168636218460549</c:v>
                </c:pt>
                <c:pt idx="192">
                  <c:v>0.12612228964831962</c:v>
                </c:pt>
                <c:pt idx="193">
                  <c:v>0.13055821711203364</c:v>
                </c:pt>
                <c:pt idx="194">
                  <c:v>0.12390432591646261</c:v>
                </c:pt>
                <c:pt idx="195">
                  <c:v>0.12834025338017674</c:v>
                </c:pt>
                <c:pt idx="196">
                  <c:v>0.12834025338017674</c:v>
                </c:pt>
                <c:pt idx="197">
                  <c:v>0.13055821711203364</c:v>
                </c:pt>
                <c:pt idx="198">
                  <c:v>0.12789666063380523</c:v>
                </c:pt>
                <c:pt idx="199">
                  <c:v>0.1234607331700911</c:v>
                </c:pt>
                <c:pt idx="200">
                  <c:v>0.11059654352532022</c:v>
                </c:pt>
                <c:pt idx="201">
                  <c:v>0.10261187409063477</c:v>
                </c:pt>
                <c:pt idx="202">
                  <c:v>9.4183611909577913E-2</c:v>
                </c:pt>
                <c:pt idx="203">
                  <c:v>9.5070797402320939E-2</c:v>
                </c:pt>
                <c:pt idx="204">
                  <c:v>9.4183611909577913E-2</c:v>
                </c:pt>
                <c:pt idx="205">
                  <c:v>9.5957982895063743E-2</c:v>
                </c:pt>
                <c:pt idx="206">
                  <c:v>9.5957982895063743E-2</c:v>
                </c:pt>
                <c:pt idx="207">
                  <c:v>9.6845168387806546E-2</c:v>
                </c:pt>
                <c:pt idx="208">
                  <c:v>9.6845168387806546E-2</c:v>
                </c:pt>
                <c:pt idx="209">
                  <c:v>9.5070797402320939E-2</c:v>
                </c:pt>
                <c:pt idx="210">
                  <c:v>9.5957982895063743E-2</c:v>
                </c:pt>
                <c:pt idx="211">
                  <c:v>9.5070797402320939E-2</c:v>
                </c:pt>
                <c:pt idx="212">
                  <c:v>9.5957982895063743E-2</c:v>
                </c:pt>
                <c:pt idx="213">
                  <c:v>9.5957982895063743E-2</c:v>
                </c:pt>
                <c:pt idx="214">
                  <c:v>9.5070797402320939E-2</c:v>
                </c:pt>
                <c:pt idx="215">
                  <c:v>9.6845168387806546E-2</c:v>
                </c:pt>
                <c:pt idx="216">
                  <c:v>0.10616061606160621</c:v>
                </c:pt>
                <c:pt idx="217">
                  <c:v>9.2409240924092306E-2</c:v>
                </c:pt>
                <c:pt idx="218">
                  <c:v>9.773235388054935E-2</c:v>
                </c:pt>
                <c:pt idx="219">
                  <c:v>0.10482983782249189</c:v>
                </c:pt>
                <c:pt idx="220">
                  <c:v>9.6845168387806546E-2</c:v>
                </c:pt>
                <c:pt idx="221">
                  <c:v>9.6845168387806546E-2</c:v>
                </c:pt>
                <c:pt idx="222">
                  <c:v>9.9506724866034957E-2</c:v>
                </c:pt>
                <c:pt idx="223">
                  <c:v>9.9506724866034957E-2</c:v>
                </c:pt>
                <c:pt idx="224">
                  <c:v>0.10216828134426348</c:v>
                </c:pt>
                <c:pt idx="225">
                  <c:v>0.10305546683700628</c:v>
                </c:pt>
                <c:pt idx="226">
                  <c:v>0.10305546683700628</c:v>
                </c:pt>
                <c:pt idx="227">
                  <c:v>0.10305546683700628</c:v>
                </c:pt>
                <c:pt idx="228">
                  <c:v>0.10394265232974909</c:v>
                </c:pt>
                <c:pt idx="229">
                  <c:v>0.10394265232974909</c:v>
                </c:pt>
                <c:pt idx="230">
                  <c:v>0.10216828134426348</c:v>
                </c:pt>
                <c:pt idx="231">
                  <c:v>0.10394265232974909</c:v>
                </c:pt>
                <c:pt idx="232">
                  <c:v>0.10394265232974909</c:v>
                </c:pt>
                <c:pt idx="233">
                  <c:v>0.10305546683700628</c:v>
                </c:pt>
                <c:pt idx="234">
                  <c:v>0.10394265232974909</c:v>
                </c:pt>
                <c:pt idx="235">
                  <c:v>0.10305546683700628</c:v>
                </c:pt>
                <c:pt idx="236">
                  <c:v>0.11281450725717723</c:v>
                </c:pt>
                <c:pt idx="237">
                  <c:v>0.10305546683700628</c:v>
                </c:pt>
                <c:pt idx="238">
                  <c:v>0.10305546683700628</c:v>
                </c:pt>
                <c:pt idx="239">
                  <c:v>9.9506724866034957E-2</c:v>
                </c:pt>
                <c:pt idx="240">
                  <c:v>0.10216828134426348</c:v>
                </c:pt>
                <c:pt idx="241">
                  <c:v>0.10394265232974909</c:v>
                </c:pt>
                <c:pt idx="242">
                  <c:v>0.10216828134426348</c:v>
                </c:pt>
                <c:pt idx="243">
                  <c:v>0.10216828134426348</c:v>
                </c:pt>
                <c:pt idx="244">
                  <c:v>0.10216828134426348</c:v>
                </c:pt>
                <c:pt idx="245">
                  <c:v>0.10394265232974909</c:v>
                </c:pt>
                <c:pt idx="246">
                  <c:v>0.10039391035877776</c:v>
                </c:pt>
                <c:pt idx="247">
                  <c:v>0.10039391035877776</c:v>
                </c:pt>
                <c:pt idx="248">
                  <c:v>0.1083785797934631</c:v>
                </c:pt>
                <c:pt idx="249">
                  <c:v>9.9506724866034957E-2</c:v>
                </c:pt>
                <c:pt idx="250">
                  <c:v>9.8619539373292153E-2</c:v>
                </c:pt>
                <c:pt idx="251">
                  <c:v>9.9506724866034957E-2</c:v>
                </c:pt>
                <c:pt idx="252">
                  <c:v>9.9506724866034957E-2</c:v>
                </c:pt>
                <c:pt idx="253">
                  <c:v>9.9506724866034957E-2</c:v>
                </c:pt>
                <c:pt idx="254">
                  <c:v>9.8619539373292153E-2</c:v>
                </c:pt>
                <c:pt idx="255">
                  <c:v>9.9506724866034957E-2</c:v>
                </c:pt>
                <c:pt idx="256">
                  <c:v>9.9506724866034957E-2</c:v>
                </c:pt>
                <c:pt idx="257">
                  <c:v>9.8619539373292153E-2</c:v>
                </c:pt>
                <c:pt idx="258">
                  <c:v>0.10216828134426348</c:v>
                </c:pt>
                <c:pt idx="259">
                  <c:v>0.10394265232974909</c:v>
                </c:pt>
                <c:pt idx="260">
                  <c:v>0.10394265232974909</c:v>
                </c:pt>
                <c:pt idx="261">
                  <c:v>0.10394265232974909</c:v>
                </c:pt>
                <c:pt idx="262">
                  <c:v>0.10394265232974909</c:v>
                </c:pt>
                <c:pt idx="263">
                  <c:v>0.10394265232974909</c:v>
                </c:pt>
                <c:pt idx="264">
                  <c:v>0.10571702331523469</c:v>
                </c:pt>
                <c:pt idx="265">
                  <c:v>0.10571702331523469</c:v>
                </c:pt>
                <c:pt idx="266">
                  <c:v>0.10571702331523469</c:v>
                </c:pt>
                <c:pt idx="267">
                  <c:v>9.6845168387806546E-2</c:v>
                </c:pt>
                <c:pt idx="268">
                  <c:v>9.8619539373292153E-2</c:v>
                </c:pt>
                <c:pt idx="269">
                  <c:v>9.773235388054935E-2</c:v>
                </c:pt>
                <c:pt idx="270">
                  <c:v>9.9506724866034957E-2</c:v>
                </c:pt>
                <c:pt idx="271">
                  <c:v>0.10394265232974909</c:v>
                </c:pt>
                <c:pt idx="272">
                  <c:v>9.5070797402320939E-2</c:v>
                </c:pt>
                <c:pt idx="273">
                  <c:v>9.4183611909577913E-2</c:v>
                </c:pt>
                <c:pt idx="274">
                  <c:v>9.773235388054935E-2</c:v>
                </c:pt>
                <c:pt idx="275">
                  <c:v>9.6845168387806546E-2</c:v>
                </c:pt>
                <c:pt idx="276">
                  <c:v>9.5070797402320939E-2</c:v>
                </c:pt>
                <c:pt idx="277">
                  <c:v>9.9506724866034957E-2</c:v>
                </c:pt>
                <c:pt idx="278">
                  <c:v>9.329642641683511E-2</c:v>
                </c:pt>
              </c:numCache>
            </c:numRef>
          </c:val>
          <c:smooth val="0"/>
          <c:extLst>
            <c:ext xmlns:c16="http://schemas.microsoft.com/office/drawing/2014/chart" uri="{C3380CC4-5D6E-409C-BE32-E72D297353CC}">
              <c16:uniqueId val="{00000003-7F8C-4B98-A49E-EB107F322680}"/>
            </c:ext>
          </c:extLst>
        </c:ser>
        <c:ser>
          <c:idx val="4"/>
          <c:order val="4"/>
          <c:tx>
            <c:strRef>
              <c:f>'exchange rate graphs'!$AE$2</c:f>
              <c:strCache>
                <c:ptCount val="1"/>
                <c:pt idx="0">
                  <c:v>USDUZS</c:v>
                </c:pt>
              </c:strCache>
            </c:strRef>
          </c:tx>
          <c:spPr>
            <a:ln w="28575" cap="rnd">
              <a:solidFill>
                <a:srgbClr val="FFC000"/>
              </a:solidFill>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graphs'!$AE$19:$AE$297</c:f>
              <c:numCache>
                <c:formatCode>0.0000</c:formatCode>
                <c:ptCount val="279"/>
                <c:pt idx="0">
                  <c:v>-4.2244056020979137E-4</c:v>
                </c:pt>
                <c:pt idx="1">
                  <c:v>-4.3445746892523118E-5</c:v>
                </c:pt>
                <c:pt idx="2">
                  <c:v>2.005899377801601E-4</c:v>
                </c:pt>
                <c:pt idx="3">
                  <c:v>4.9916390046667036E-4</c:v>
                </c:pt>
                <c:pt idx="4">
                  <c:v>4.5294502079384902E-4</c:v>
                </c:pt>
                <c:pt idx="5">
                  <c:v>9.7059647312969233E-4</c:v>
                </c:pt>
                <c:pt idx="6">
                  <c:v>9.1790695030269376E-4</c:v>
                </c:pt>
                <c:pt idx="7">
                  <c:v>-4.3815497929844405E-4</c:v>
                </c:pt>
                <c:pt idx="8">
                  <c:v>-1.0981605810267414E-3</c:v>
                </c:pt>
                <c:pt idx="9">
                  <c:v>-2.7232163903239126E-3</c:v>
                </c:pt>
                <c:pt idx="10">
                  <c:v>-3.1354887970058698E-3</c:v>
                </c:pt>
                <c:pt idx="11">
                  <c:v>-2.4791807056512294E-3</c:v>
                </c:pt>
                <c:pt idx="12">
                  <c:v>-1.2386659752321449E-3</c:v>
                </c:pt>
                <c:pt idx="13">
                  <c:v>-2.2166574691095953E-3</c:v>
                </c:pt>
                <c:pt idx="14">
                  <c:v>-3.2843135895523901E-3</c:v>
                </c:pt>
                <c:pt idx="15">
                  <c:v>-2.3608603736888778E-3</c:v>
                </c:pt>
                <c:pt idx="16">
                  <c:v>-1.454045954507599E-3</c:v>
                </c:pt>
                <c:pt idx="17">
                  <c:v>-1.9901849587127263E-3</c:v>
                </c:pt>
                <c:pt idx="18">
                  <c:v>-3.0430510376600051E-3</c:v>
                </c:pt>
                <c:pt idx="19">
                  <c:v>-2.8091835065153781E-3</c:v>
                </c:pt>
                <c:pt idx="20">
                  <c:v>-2.1380853736656658E-3</c:v>
                </c:pt>
                <c:pt idx="21">
                  <c:v>-3.7982675315144654E-3</c:v>
                </c:pt>
                <c:pt idx="22">
                  <c:v>-2.2295987554179497E-3</c:v>
                </c:pt>
                <c:pt idx="23">
                  <c:v>-1.9356466806987882E-3</c:v>
                </c:pt>
                <c:pt idx="24">
                  <c:v>-2.3109439836421775E-3</c:v>
                </c:pt>
                <c:pt idx="25">
                  <c:v>-4.7392839216535698E-3</c:v>
                </c:pt>
                <c:pt idx="26">
                  <c:v>-4.303902075135202E-3</c:v>
                </c:pt>
                <c:pt idx="27">
                  <c:v>-5.6220645234048572E-3</c:v>
                </c:pt>
                <c:pt idx="28">
                  <c:v>-7.2822466812534348E-3</c:v>
                </c:pt>
                <c:pt idx="29">
                  <c:v>-7.9246891087059179E-3</c:v>
                </c:pt>
                <c:pt idx="30">
                  <c:v>-7.982924897093735E-3</c:v>
                </c:pt>
                <c:pt idx="31">
                  <c:v>-7.0437572621415701E-3</c:v>
                </c:pt>
                <c:pt idx="32">
                  <c:v>-7.5900644198745315E-3</c:v>
                </c:pt>
                <c:pt idx="33">
                  <c:v>-9.1356237561344145E-3</c:v>
                </c:pt>
                <c:pt idx="34">
                  <c:v>-1.576341110122037E-2</c:v>
                </c:pt>
                <c:pt idx="35">
                  <c:v>-1.6568543985121087E-2</c:v>
                </c:pt>
                <c:pt idx="36">
                  <c:v>-1.3798184337530994E-2</c:v>
                </c:pt>
                <c:pt idx="37">
                  <c:v>-1.3798184337530994E-2</c:v>
                </c:pt>
                <c:pt idx="38">
                  <c:v>-4.6889977805693928E-2</c:v>
                </c:pt>
                <c:pt idx="39">
                  <c:v>-4.6889977805693928E-2</c:v>
                </c:pt>
                <c:pt idx="40">
                  <c:v>-6.2132964321798045E-2</c:v>
                </c:pt>
                <c:pt idx="41">
                  <c:v>-6.6447958928054884E-2</c:v>
                </c:pt>
                <c:pt idx="42">
                  <c:v>-6.6381403741325729E-2</c:v>
                </c:pt>
                <c:pt idx="43">
                  <c:v>-6.4654666396748439E-2</c:v>
                </c:pt>
                <c:pt idx="44">
                  <c:v>-6.1799264010560018E-2</c:v>
                </c:pt>
                <c:pt idx="45">
                  <c:v>-6.0770431749042508E-2</c:v>
                </c:pt>
                <c:pt idx="46">
                  <c:v>-6.0094711728225558E-2</c:v>
                </c:pt>
                <c:pt idx="47">
                  <c:v>-2.9936892741694754E-2</c:v>
                </c:pt>
                <c:pt idx="48">
                  <c:v>-2.9367476144125382E-2</c:v>
                </c:pt>
                <c:pt idx="49">
                  <c:v>-5.3741464528396232E-2</c:v>
                </c:pt>
                <c:pt idx="50">
                  <c:v>-5.4665842121853325E-2</c:v>
                </c:pt>
                <c:pt idx="51">
                  <c:v>-5.2884566499261876E-2</c:v>
                </c:pt>
                <c:pt idx="52">
                  <c:v>-5.1927835690034119E-2</c:v>
                </c:pt>
                <c:pt idx="53">
                  <c:v>-5.0777909963773515E-2</c:v>
                </c:pt>
                <c:pt idx="54">
                  <c:v>-4.9676976249966476E-2</c:v>
                </c:pt>
                <c:pt idx="55">
                  <c:v>-4.8477134133659394E-2</c:v>
                </c:pt>
                <c:pt idx="56">
                  <c:v>-4.623274533674615E-2</c:v>
                </c:pt>
                <c:pt idx="57">
                  <c:v>-4.818780394690747E-2</c:v>
                </c:pt>
                <c:pt idx="58">
                  <c:v>-4.6745774901114867E-2</c:v>
                </c:pt>
                <c:pt idx="59">
                  <c:v>-4.5713245129223479E-2</c:v>
                </c:pt>
                <c:pt idx="60">
                  <c:v>-4.3105575938081397E-2</c:v>
                </c:pt>
                <c:pt idx="61">
                  <c:v>-4.1581277286470986E-2</c:v>
                </c:pt>
                <c:pt idx="62">
                  <c:v>-4.2284728635091806E-2</c:v>
                </c:pt>
                <c:pt idx="63">
                  <c:v>-4.4209282784668957E-2</c:v>
                </c:pt>
                <c:pt idx="64">
                  <c:v>-4.2560193157942017E-2</c:v>
                </c:pt>
                <c:pt idx="65">
                  <c:v>-4.0114290045655032E-2</c:v>
                </c:pt>
                <c:pt idx="66">
                  <c:v>-3.8039062348344421E-2</c:v>
                </c:pt>
                <c:pt idx="67">
                  <c:v>-3.6163500211220168E-2</c:v>
                </c:pt>
                <c:pt idx="68">
                  <c:v>-3.4569873240100524E-2</c:v>
                </c:pt>
                <c:pt idx="69">
                  <c:v>-3.3447678841644013E-2</c:v>
                </c:pt>
                <c:pt idx="70">
                  <c:v>-3.3813732368652705E-2</c:v>
                </c:pt>
                <c:pt idx="71">
                  <c:v>-3.1926153322813899E-2</c:v>
                </c:pt>
                <c:pt idx="72">
                  <c:v>-3.2263551144425806E-2</c:v>
                </c:pt>
                <c:pt idx="73">
                  <c:v>-3.1907665770944726E-2</c:v>
                </c:pt>
                <c:pt idx="74">
                  <c:v>-2.7899564525715626E-2</c:v>
                </c:pt>
                <c:pt idx="75">
                  <c:v>-2.9702100832956546E-2</c:v>
                </c:pt>
                <c:pt idx="76">
                  <c:v>-3.1465813281272403E-2</c:v>
                </c:pt>
                <c:pt idx="77">
                  <c:v>-3.327574460926086E-2</c:v>
                </c:pt>
                <c:pt idx="78">
                  <c:v>-3.2367081434892864E-2</c:v>
                </c:pt>
                <c:pt idx="79">
                  <c:v>-3.1216231331039124E-2</c:v>
                </c:pt>
                <c:pt idx="80">
                  <c:v>-3.2233971061434996E-2</c:v>
                </c:pt>
                <c:pt idx="81">
                  <c:v>-3.0803958924357167E-2</c:v>
                </c:pt>
                <c:pt idx="82">
                  <c:v>-2.942016566695238E-2</c:v>
                </c:pt>
                <c:pt idx="83">
                  <c:v>-2.7543679152234768E-2</c:v>
                </c:pt>
                <c:pt idx="84">
                  <c:v>-2.5339038591839946E-2</c:v>
                </c:pt>
                <c:pt idx="85">
                  <c:v>-2.4995170127074084E-2</c:v>
                </c:pt>
                <c:pt idx="86">
                  <c:v>-2.3867429463056755E-2</c:v>
                </c:pt>
                <c:pt idx="87">
                  <c:v>-2.2936581226445707E-2</c:v>
                </c:pt>
                <c:pt idx="88">
                  <c:v>-2.1385475624625006E-2</c:v>
                </c:pt>
                <c:pt idx="89">
                  <c:v>-2.0199499172219859E-2</c:v>
                </c:pt>
                <c:pt idx="90">
                  <c:v>-1.9042178425211942E-2</c:v>
                </c:pt>
                <c:pt idx="91">
                  <c:v>-1.7945866599371918E-2</c:v>
                </c:pt>
                <c:pt idx="92">
                  <c:v>-1.5280885997435822E-2</c:v>
                </c:pt>
                <c:pt idx="93">
                  <c:v>-1.62403899394441E-2</c:v>
                </c:pt>
                <c:pt idx="94">
                  <c:v>-1.6480728113742682E-2</c:v>
                </c:pt>
                <c:pt idx="95">
                  <c:v>-1.974562977383254E-2</c:v>
                </c:pt>
                <c:pt idx="96">
                  <c:v>-2.1154381226260899E-2</c:v>
                </c:pt>
                <c:pt idx="97">
                  <c:v>-2.0509165666027895E-2</c:v>
                </c:pt>
                <c:pt idx="98">
                  <c:v>-1.8774108923109489E-2</c:v>
                </c:pt>
                <c:pt idx="99">
                  <c:v>-1.7280314732083024E-2</c:v>
                </c:pt>
                <c:pt idx="100">
                  <c:v>-1.7280314732083024E-2</c:v>
                </c:pt>
                <c:pt idx="101">
                  <c:v>-1.6094338279677878E-2</c:v>
                </c:pt>
                <c:pt idx="102">
                  <c:v>-1.450625757411883E-2</c:v>
                </c:pt>
                <c:pt idx="103">
                  <c:v>-1.3128010582274641E-2</c:v>
                </c:pt>
                <c:pt idx="104">
                  <c:v>-1.3809276868652409E-2</c:v>
                </c:pt>
                <c:pt idx="105">
                  <c:v>-1.2196237968070234E-2</c:v>
                </c:pt>
                <c:pt idx="106">
                  <c:v>-1.2196237968070234E-2</c:v>
                </c:pt>
                <c:pt idx="107">
                  <c:v>-1.0170926660806101E-2</c:v>
                </c:pt>
                <c:pt idx="108">
                  <c:v>-7.200901453029207E-3</c:v>
                </c:pt>
                <c:pt idx="109">
                  <c:v>-2.6797706434313895E-3</c:v>
                </c:pt>
                <c:pt idx="110">
                  <c:v>-1.1166481328959144E-3</c:v>
                </c:pt>
                <c:pt idx="111">
                  <c:v>-2.0160675313294352E-3</c:v>
                </c:pt>
                <c:pt idx="112">
                  <c:v>-2.0160675313294352E-3</c:v>
                </c:pt>
                <c:pt idx="113">
                  <c:v>-5.0193703324707961E-4</c:v>
                </c:pt>
                <c:pt idx="114">
                  <c:v>1.6213582989234032E-3</c:v>
                </c:pt>
                <c:pt idx="115">
                  <c:v>-3.8971759340142853E-3</c:v>
                </c:pt>
                <c:pt idx="116">
                  <c:v>-4.4231467846911343E-3</c:v>
                </c:pt>
                <c:pt idx="117">
                  <c:v>-2.9589326766554791E-3</c:v>
                </c:pt>
                <c:pt idx="118">
                  <c:v>-2.9589326766554791E-3</c:v>
                </c:pt>
                <c:pt idx="119">
                  <c:v>-1.7193423238297534E-3</c:v>
                </c:pt>
                <c:pt idx="120">
                  <c:v>-3.8870077804862291E-3</c:v>
                </c:pt>
                <c:pt idx="121">
                  <c:v>-6.4503068471422065E-3</c:v>
                </c:pt>
                <c:pt idx="122">
                  <c:v>-8.7085613079571633E-3</c:v>
                </c:pt>
                <c:pt idx="123">
                  <c:v>-9.4462146275360315E-3</c:v>
                </c:pt>
                <c:pt idx="124">
                  <c:v>-9.4462146275360315E-3</c:v>
                </c:pt>
                <c:pt idx="125">
                  <c:v>-9.4462146275360315E-3</c:v>
                </c:pt>
                <c:pt idx="126">
                  <c:v>-9.4462146275360315E-3</c:v>
                </c:pt>
                <c:pt idx="127">
                  <c:v>-1.0824461619380221E-2</c:v>
                </c:pt>
                <c:pt idx="128">
                  <c:v>-1.2220271785500003E-2</c:v>
                </c:pt>
                <c:pt idx="129">
                  <c:v>-1.5145002491197657E-2</c:v>
                </c:pt>
                <c:pt idx="130">
                  <c:v>-1.5145002491197657E-2</c:v>
                </c:pt>
                <c:pt idx="131">
                  <c:v>-1.2185145436948597E-2</c:v>
                </c:pt>
                <c:pt idx="132">
                  <c:v>-9.9333616192875951E-3</c:v>
                </c:pt>
                <c:pt idx="133">
                  <c:v>-8.3110789427709442E-3</c:v>
                </c:pt>
                <c:pt idx="134">
                  <c:v>-7.5577112041034233E-3</c:v>
                </c:pt>
                <c:pt idx="135">
                  <c:v>-9.418483299732161E-3</c:v>
                </c:pt>
                <c:pt idx="136">
                  <c:v>-9.418483299732161E-3</c:v>
                </c:pt>
                <c:pt idx="137">
                  <c:v>-1.3770453009727124E-2</c:v>
                </c:pt>
                <c:pt idx="138">
                  <c:v>-1.3133556847835459E-2</c:v>
                </c:pt>
                <c:pt idx="139">
                  <c:v>-1.1490937864262474E-2</c:v>
                </c:pt>
                <c:pt idx="140">
                  <c:v>-8.3212470962990004E-3</c:v>
                </c:pt>
                <c:pt idx="141">
                  <c:v>-8.7141075735182039E-3</c:v>
                </c:pt>
                <c:pt idx="142">
                  <c:v>-8.7141075735182039E-3</c:v>
                </c:pt>
                <c:pt idx="143">
                  <c:v>-1.1367995644332662E-2</c:v>
                </c:pt>
                <c:pt idx="144">
                  <c:v>-1.3128934959868221E-2</c:v>
                </c:pt>
                <c:pt idx="145">
                  <c:v>-1.1507576660944707E-2</c:v>
                </c:pt>
                <c:pt idx="146">
                  <c:v>-9.4101639013910443E-3</c:v>
                </c:pt>
                <c:pt idx="147">
                  <c:v>-1.1615728839379225E-2</c:v>
                </c:pt>
                <c:pt idx="148">
                  <c:v>-9.4101639013910443E-3</c:v>
                </c:pt>
                <c:pt idx="149">
                  <c:v>-5.7496286313019063E-3</c:v>
                </c:pt>
                <c:pt idx="150">
                  <c:v>-5.7496286313019063E-3</c:v>
                </c:pt>
                <c:pt idx="151">
                  <c:v>-7.968134855598441E-3</c:v>
                </c:pt>
                <c:pt idx="152">
                  <c:v>-9.6079807063909062E-3</c:v>
                </c:pt>
                <c:pt idx="153">
                  <c:v>-8.589316598401453E-3</c:v>
                </c:pt>
                <c:pt idx="154">
                  <c:v>-8.589316598401453E-3</c:v>
                </c:pt>
                <c:pt idx="155">
                  <c:v>-1.1004715250104047E-2</c:v>
                </c:pt>
                <c:pt idx="156">
                  <c:v>-1.4043144399797036E-2</c:v>
                </c:pt>
                <c:pt idx="157">
                  <c:v>-1.1760856121551866E-2</c:v>
                </c:pt>
                <c:pt idx="158">
                  <c:v>-1.0804125312324109E-2</c:v>
                </c:pt>
                <c:pt idx="159">
                  <c:v>-1.1269087241832842E-2</c:v>
                </c:pt>
                <c:pt idx="160">
                  <c:v>-1.1269087241832842E-2</c:v>
                </c:pt>
                <c:pt idx="161">
                  <c:v>-7.6427539427015301E-3</c:v>
                </c:pt>
                <c:pt idx="162">
                  <c:v>-6.4900550836606286E-3</c:v>
                </c:pt>
                <c:pt idx="163">
                  <c:v>-7.9191428431450994E-3</c:v>
                </c:pt>
                <c:pt idx="164">
                  <c:v>-9.0182278017654216E-3</c:v>
                </c:pt>
                <c:pt idx="165">
                  <c:v>-1.0344709648375972E-2</c:v>
                </c:pt>
                <c:pt idx="166">
                  <c:v>-1.0344709648375972E-2</c:v>
                </c:pt>
                <c:pt idx="167">
                  <c:v>-7.6316614115798931E-3</c:v>
                </c:pt>
                <c:pt idx="168">
                  <c:v>-1.0345634025969552E-2</c:v>
                </c:pt>
                <c:pt idx="169">
                  <c:v>-1.2933891287648658E-2</c:v>
                </c:pt>
                <c:pt idx="170">
                  <c:v>-1.2932966910055299E-2</c:v>
                </c:pt>
                <c:pt idx="171">
                  <c:v>-1.4504408818931891E-2</c:v>
                </c:pt>
                <c:pt idx="172">
                  <c:v>-1.4504408818931891E-2</c:v>
                </c:pt>
                <c:pt idx="173">
                  <c:v>-1.2567837760639744E-2</c:v>
                </c:pt>
                <c:pt idx="174">
                  <c:v>-1.4154994088605211E-2</c:v>
                </c:pt>
                <c:pt idx="175">
                  <c:v>-1.6594426557738018E-2</c:v>
                </c:pt>
                <c:pt idx="176">
                  <c:v>-1.7277541599302726E-2</c:v>
                </c:pt>
                <c:pt idx="177">
                  <c:v>-1.2664897407952846E-2</c:v>
                </c:pt>
                <c:pt idx="178">
                  <c:v>-1.2664897407952846E-2</c:v>
                </c:pt>
                <c:pt idx="179">
                  <c:v>-1.2220271785500003E-2</c:v>
                </c:pt>
                <c:pt idx="180">
                  <c:v>-1.127370912980008E-2</c:v>
                </c:pt>
                <c:pt idx="181">
                  <c:v>-9.8954621379558905E-3</c:v>
                </c:pt>
                <c:pt idx="182">
                  <c:v>-1.2193464835289713E-2</c:v>
                </c:pt>
                <c:pt idx="183">
                  <c:v>-1.4273314420567784E-2</c:v>
                </c:pt>
                <c:pt idx="184">
                  <c:v>-1.4273314420567784E-2</c:v>
                </c:pt>
                <c:pt idx="185">
                  <c:v>-1.4900966806524973E-2</c:v>
                </c:pt>
                <c:pt idx="186">
                  <c:v>-1.2235986204588656E-2</c:v>
                </c:pt>
                <c:pt idx="187">
                  <c:v>-1.4967521993253907E-2</c:v>
                </c:pt>
                <c:pt idx="188">
                  <c:v>-1.7770234856615108E-2</c:v>
                </c:pt>
                <c:pt idx="189">
                  <c:v>-1.9600502491659677E-2</c:v>
                </c:pt>
                <c:pt idx="190">
                  <c:v>-1.9600502491659677E-2</c:v>
                </c:pt>
                <c:pt idx="191">
                  <c:v>-2.1275474691003771E-2</c:v>
                </c:pt>
                <c:pt idx="192">
                  <c:v>-1.911890176546871E-2</c:v>
                </c:pt>
                <c:pt idx="193">
                  <c:v>-1.6795016495518178E-2</c:v>
                </c:pt>
                <c:pt idx="194">
                  <c:v>-1.8110405811007313E-2</c:v>
                </c:pt>
                <c:pt idx="195">
                  <c:v>-1.7271995333741907E-2</c:v>
                </c:pt>
                <c:pt idx="196">
                  <c:v>-1.7271995333741907E-2</c:v>
                </c:pt>
                <c:pt idx="197">
                  <c:v>-1.5633073860542801E-2</c:v>
                </c:pt>
                <c:pt idx="198">
                  <c:v>-1.7781327387736745E-2</c:v>
                </c:pt>
                <c:pt idx="199">
                  <c:v>-1.941655135056175E-2</c:v>
                </c:pt>
                <c:pt idx="200">
                  <c:v>-2.2643553529319682E-2</c:v>
                </c:pt>
                <c:pt idx="201">
                  <c:v>-2.2643553529319682E-2</c:v>
                </c:pt>
                <c:pt idx="202">
                  <c:v>-2.3270281537683513E-2</c:v>
                </c:pt>
                <c:pt idx="203">
                  <c:v>-2.4585670853172648E-2</c:v>
                </c:pt>
                <c:pt idx="204">
                  <c:v>-2.5625595645811794E-2</c:v>
                </c:pt>
                <c:pt idx="205">
                  <c:v>-2.6821740251744997E-2</c:v>
                </c:pt>
                <c:pt idx="206">
                  <c:v>-2.8966296268565062E-2</c:v>
                </c:pt>
                <c:pt idx="207">
                  <c:v>-3.0059834961624565E-2</c:v>
                </c:pt>
                <c:pt idx="208">
                  <c:v>-3.1367829256365942E-2</c:v>
                </c:pt>
                <c:pt idx="209">
                  <c:v>-3.0587654567488354E-2</c:v>
                </c:pt>
                <c:pt idx="210">
                  <c:v>-3.0586730189894773E-2</c:v>
                </c:pt>
                <c:pt idx="211">
                  <c:v>-2.8370072720785178E-2</c:v>
                </c:pt>
                <c:pt idx="212">
                  <c:v>-2.7258046475856501E-2</c:v>
                </c:pt>
                <c:pt idx="213">
                  <c:v>-3.4378527078255061E-2</c:v>
                </c:pt>
                <c:pt idx="214">
                  <c:v>-3.1154298032277428E-2</c:v>
                </c:pt>
                <c:pt idx="215">
                  <c:v>-3.2652714111270909E-2</c:v>
                </c:pt>
                <c:pt idx="216">
                  <c:v>-3.3498519609284072E-2</c:v>
                </c:pt>
                <c:pt idx="217">
                  <c:v>-3.2472460480546861E-2</c:v>
                </c:pt>
                <c:pt idx="218">
                  <c:v>-2.8827639629546598E-2</c:v>
                </c:pt>
                <c:pt idx="219">
                  <c:v>-2.6801403944688884E-2</c:v>
                </c:pt>
                <c:pt idx="220">
                  <c:v>-2.7661075106603761E-2</c:v>
                </c:pt>
                <c:pt idx="221">
                  <c:v>-2.9055036517536825E-2</c:v>
                </c:pt>
                <c:pt idx="222">
                  <c:v>-3.2625907161060841E-2</c:v>
                </c:pt>
                <c:pt idx="223">
                  <c:v>-3.1605394297884448E-2</c:v>
                </c:pt>
                <c:pt idx="224">
                  <c:v>-3.2991960688069755E-2</c:v>
                </c:pt>
                <c:pt idx="225">
                  <c:v>-3.435541763841865E-2</c:v>
                </c:pt>
                <c:pt idx="226">
                  <c:v>-3.5940725211197178E-2</c:v>
                </c:pt>
                <c:pt idx="227">
                  <c:v>-3.4384073343815658E-2</c:v>
                </c:pt>
                <c:pt idx="228">
                  <c:v>-3.2589856434915854E-2</c:v>
                </c:pt>
                <c:pt idx="229">
                  <c:v>-3.3894153219283574E-2</c:v>
                </c:pt>
                <c:pt idx="230">
                  <c:v>-3.6059045543159751E-2</c:v>
                </c:pt>
                <c:pt idx="231">
                  <c:v>-3.6378880190495622E-2</c:v>
                </c:pt>
                <c:pt idx="232">
                  <c:v>-3.5549713489164914E-2</c:v>
                </c:pt>
                <c:pt idx="233">
                  <c:v>-3.6125600729888463E-2</c:v>
                </c:pt>
                <c:pt idx="234">
                  <c:v>-3.7392922410518059E-2</c:v>
                </c:pt>
                <c:pt idx="235">
                  <c:v>-3.811208817822731E-2</c:v>
                </c:pt>
                <c:pt idx="236">
                  <c:v>-3.956520975514155E-2</c:v>
                </c:pt>
                <c:pt idx="237">
                  <c:v>-3.8110239423040593E-2</c:v>
                </c:pt>
                <c:pt idx="238">
                  <c:v>-3.6501822410425433E-2</c:v>
                </c:pt>
                <c:pt idx="239">
                  <c:v>-3.7151659858625674E-2</c:v>
                </c:pt>
                <c:pt idx="240">
                  <c:v>-3.7452082576499235E-2</c:v>
                </c:pt>
                <c:pt idx="241">
                  <c:v>-4.0583873863131004E-2</c:v>
                </c:pt>
                <c:pt idx="242">
                  <c:v>-4.2244980398573162E-2</c:v>
                </c:pt>
                <c:pt idx="243">
                  <c:v>-4.315087044016086E-2</c:v>
                </c:pt>
                <c:pt idx="244">
                  <c:v>-4.0894464734532621E-2</c:v>
                </c:pt>
                <c:pt idx="245">
                  <c:v>-4.0890767224158742E-2</c:v>
                </c:pt>
                <c:pt idx="246">
                  <c:v>-4.2235736622638465E-2</c:v>
                </c:pt>
                <c:pt idx="247">
                  <c:v>-4.2235736622638465E-2</c:v>
                </c:pt>
                <c:pt idx="248">
                  <c:v>-4.3161962971282497E-2</c:v>
                </c:pt>
                <c:pt idx="249">
                  <c:v>-4.0498831124532897E-2</c:v>
                </c:pt>
                <c:pt idx="250">
                  <c:v>-3.8182340875330123E-2</c:v>
                </c:pt>
                <c:pt idx="251">
                  <c:v>-4.1308585896401295E-2</c:v>
                </c:pt>
                <c:pt idx="252">
                  <c:v>-4.3269190772123434E-2</c:v>
                </c:pt>
                <c:pt idx="253">
                  <c:v>-4.4084491809552429E-2</c:v>
                </c:pt>
                <c:pt idx="254">
                  <c:v>-4.0394376456472481E-2</c:v>
                </c:pt>
                <c:pt idx="255">
                  <c:v>-3.7641579983157758E-2</c:v>
                </c:pt>
                <c:pt idx="256">
                  <c:v>-3.5867699381314067E-2</c:v>
                </c:pt>
                <c:pt idx="257">
                  <c:v>-3.5765093468440368E-2</c:v>
                </c:pt>
                <c:pt idx="258">
                  <c:v>-3.2530696268934678E-2</c:v>
                </c:pt>
                <c:pt idx="259">
                  <c:v>-3.5765093468440368E-2</c:v>
                </c:pt>
                <c:pt idx="260">
                  <c:v>-3.761384865535411E-2</c:v>
                </c:pt>
                <c:pt idx="261">
                  <c:v>-3.761384865535411E-2</c:v>
                </c:pt>
                <c:pt idx="262">
                  <c:v>-3.9629916186683545E-2</c:v>
                </c:pt>
                <c:pt idx="263">
                  <c:v>-3.9628991809089964E-2</c:v>
                </c:pt>
                <c:pt idx="264">
                  <c:v>-4.1164382991822013E-2</c:v>
                </c:pt>
                <c:pt idx="265">
                  <c:v>-4.50088694030093E-2</c:v>
                </c:pt>
                <c:pt idx="266">
                  <c:v>-4.6315939320157096E-2</c:v>
                </c:pt>
                <c:pt idx="267">
                  <c:v>-4.3137004776258925E-2</c:v>
                </c:pt>
                <c:pt idx="268">
                  <c:v>-4.5034751975626008E-2</c:v>
                </c:pt>
                <c:pt idx="269">
                  <c:v>-4.6857624589923041E-2</c:v>
                </c:pt>
                <c:pt idx="270">
                  <c:v>-4.4581806954832048E-2</c:v>
                </c:pt>
                <c:pt idx="271">
                  <c:v>-4.6857624589923041E-2</c:v>
                </c:pt>
                <c:pt idx="272">
                  <c:v>-4.8442007785107988E-2</c:v>
                </c:pt>
                <c:pt idx="273">
                  <c:v>-4.6278964216418972E-2</c:v>
                </c:pt>
                <c:pt idx="274">
                  <c:v>-4.3717513904949934E-2</c:v>
                </c:pt>
                <c:pt idx="275">
                  <c:v>-4.3160114216095335E-2</c:v>
                </c:pt>
                <c:pt idx="276">
                  <c:v>-4.5465511934176916E-2</c:v>
                </c:pt>
                <c:pt idx="277">
                  <c:v>-4.5465511934176916E-2</c:v>
                </c:pt>
                <c:pt idx="278">
                  <c:v>-4.5465511934176916E-2</c:v>
                </c:pt>
              </c:numCache>
            </c:numRef>
          </c:val>
          <c:smooth val="0"/>
          <c:extLst>
            <c:ext xmlns:c16="http://schemas.microsoft.com/office/drawing/2014/chart" uri="{C3380CC4-5D6E-409C-BE32-E72D297353CC}">
              <c16:uniqueId val="{00000004-7F8C-4B98-A49E-EB107F322680}"/>
            </c:ext>
          </c:extLst>
        </c:ser>
        <c:ser>
          <c:idx val="5"/>
          <c:order val="5"/>
          <c:tx>
            <c:strRef>
              <c:f>'exchange rate graphs'!$AF$2</c:f>
              <c:strCache>
                <c:ptCount val="1"/>
                <c:pt idx="0">
                  <c:v>USDRU</c:v>
                </c:pt>
              </c:strCache>
            </c:strRef>
          </c:tx>
          <c:spPr>
            <a:ln w="28575" cap="rnd">
              <a:solidFill>
                <a:schemeClr val="accent6"/>
              </a:solidFill>
              <a:prstDash val="dash"/>
              <a:round/>
            </a:ln>
            <a:effectLst/>
          </c:spPr>
          <c:marker>
            <c:symbol val="none"/>
          </c:marker>
          <c:cat>
            <c:numRef>
              <c:f>'exchange rate graphs'!$Z$19:$Z$297</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'exchange rate graphs'!$AF$19:$AF$294</c:f>
              <c:numCache>
                <c:formatCode>0.0000</c:formatCode>
                <c:ptCount val="276"/>
                <c:pt idx="0">
                  <c:v>-5.6809584873670049E-2</c:v>
                </c:pt>
                <c:pt idx="1">
                  <c:v>-5.4926305284450416E-2</c:v>
                </c:pt>
                <c:pt idx="2">
                  <c:v>-6.6333292198071714E-2</c:v>
                </c:pt>
                <c:pt idx="3">
                  <c:v>-4.6353627325260272E-2</c:v>
                </c:pt>
                <c:pt idx="4">
                  <c:v>-4.3957945454643044E-2</c:v>
                </c:pt>
                <c:pt idx="5">
                  <c:v>-3.7939230699066906E-2</c:v>
                </c:pt>
                <c:pt idx="6">
                  <c:v>-3.0978876148880952E-2</c:v>
                </c:pt>
                <c:pt idx="7">
                  <c:v>-2.0072219211598075E-2</c:v>
                </c:pt>
                <c:pt idx="8">
                  <c:v>-2.6290797684263678E-2</c:v>
                </c:pt>
                <c:pt idx="9">
                  <c:v>-1.7272785805115376E-2</c:v>
                </c:pt>
                <c:pt idx="10">
                  <c:v>-1.2693358086030004E-2</c:v>
                </c:pt>
                <c:pt idx="11">
                  <c:v>-6.1474860095398487E-3</c:v>
                </c:pt>
                <c:pt idx="12">
                  <c:v>-2.2548383115943427E-3</c:v>
                </c:pt>
                <c:pt idx="13">
                  <c:v>-6.3151569131385532E-3</c:v>
                </c:pt>
                <c:pt idx="14">
                  <c:v>-3.5408070738342179E-2</c:v>
                </c:pt>
                <c:pt idx="15">
                  <c:v>-2.9900416896934789E-2</c:v>
                </c:pt>
                <c:pt idx="16">
                  <c:v>-1.0745692869828405E-2</c:v>
                </c:pt>
                <c:pt idx="17">
                  <c:v>-9.4284702511575613E-3</c:v>
                </c:pt>
                <c:pt idx="18">
                  <c:v>-2.3581235882110141E-2</c:v>
                </c:pt>
                <c:pt idx="19">
                  <c:v>-3.7306105367078457E-2</c:v>
                </c:pt>
                <c:pt idx="20">
                  <c:v>-7.3321815460062112E-2</c:v>
                </c:pt>
                <c:pt idx="21">
                  <c:v>-5.4297204054148285E-2</c:v>
                </c:pt>
                <c:pt idx="22">
                  <c:v>-8.8492678817665205E-2</c:v>
                </c:pt>
                <c:pt idx="23">
                  <c:v>-0.12738562161640132</c:v>
                </c:pt>
                <c:pt idx="24">
                  <c:v>-0.41207069541842611</c:v>
                </c:pt>
                <c:pt idx="25">
                  <c:v>-0.42239251624395724</c:v>
                </c:pt>
                <c:pt idx="26">
                  <c:v>-0.45596693798054488</c:v>
                </c:pt>
                <c:pt idx="27">
                  <c:v>-0.3796029016455893</c:v>
                </c:pt>
                <c:pt idx="28">
                  <c:v>-0.4741089297499157</c:v>
                </c:pt>
                <c:pt idx="29">
                  <c:v>-0.64367786797727189</c:v>
                </c:pt>
                <c:pt idx="30">
                  <c:v>-0.91815513716821284</c:v>
                </c:pt>
                <c:pt idx="31">
                  <c:v>-0.71024321670592405</c:v>
                </c:pt>
                <c:pt idx="32">
                  <c:v>-0.60964067454675219</c:v>
                </c:pt>
                <c:pt idx="33">
                  <c:v>-0.58952016611491764</c:v>
                </c:pt>
                <c:pt idx="34">
                  <c:v>-0.53254559307210658</c:v>
                </c:pt>
                <c:pt idx="35">
                  <c:v>-0.53053354222892324</c:v>
                </c:pt>
                <c:pt idx="36">
                  <c:v>-0.47684531889664505</c:v>
                </c:pt>
                <c:pt idx="37">
                  <c:v>-0.44867660709207691</c:v>
                </c:pt>
                <c:pt idx="38">
                  <c:v>-0.38362029649581242</c:v>
                </c:pt>
                <c:pt idx="39">
                  <c:v>-0.40602112921658784</c:v>
                </c:pt>
                <c:pt idx="40">
                  <c:v>-0.39502191794051855</c:v>
                </c:pt>
                <c:pt idx="41">
                  <c:v>-0.38898576541096808</c:v>
                </c:pt>
                <c:pt idx="42">
                  <c:v>-0.31101879523760978</c:v>
                </c:pt>
                <c:pt idx="43">
                  <c:v>-0.30112621192529132</c:v>
                </c:pt>
                <c:pt idx="44">
                  <c:v>-0.28771253963740162</c:v>
                </c:pt>
                <c:pt idx="45">
                  <c:v>-0.20387708783809178</c:v>
                </c:pt>
                <c:pt idx="46">
                  <c:v>-0.14351556254258857</c:v>
                </c:pt>
                <c:pt idx="47">
                  <c:v>-0.13412599194106578</c:v>
                </c:pt>
                <c:pt idx="48">
                  <c:v>-0.1160175343524148</c:v>
                </c:pt>
                <c:pt idx="49">
                  <c:v>-0.12607778856833196</c:v>
                </c:pt>
                <c:pt idx="50">
                  <c:v>-0.12674847218272656</c:v>
                </c:pt>
                <c:pt idx="51">
                  <c:v>-0.11752657248480247</c:v>
                </c:pt>
                <c:pt idx="52">
                  <c:v>-6.9069681344801293E-2</c:v>
                </c:pt>
                <c:pt idx="53">
                  <c:v>-1.6085675807637312E-2</c:v>
                </c:pt>
                <c:pt idx="54">
                  <c:v>-2.0512187662640846E-2</c:v>
                </c:pt>
                <c:pt idx="55">
                  <c:v>-6.0551999441991189E-2</c:v>
                </c:pt>
                <c:pt idx="56">
                  <c:v>-6.8801407899043543E-2</c:v>
                </c:pt>
                <c:pt idx="57">
                  <c:v>-7.1316471453022778E-2</c:v>
                </c:pt>
                <c:pt idx="58">
                  <c:v>-8.513255390954888E-2</c:v>
                </c:pt>
                <c:pt idx="59">
                  <c:v>-7.3026714669728765E-2</c:v>
                </c:pt>
                <c:pt idx="60">
                  <c:v>-6.9740364959195666E-2</c:v>
                </c:pt>
                <c:pt idx="61">
                  <c:v>-5.3174479683651965E-2</c:v>
                </c:pt>
                <c:pt idx="62">
                  <c:v>-2.4972233698363988E-2</c:v>
                </c:pt>
                <c:pt idx="63">
                  <c:v>-3.141482049823674E-3</c:v>
                </c:pt>
                <c:pt idx="64">
                  <c:v>-1.2061574121270402E-2</c:v>
                </c:pt>
                <c:pt idx="65">
                  <c:v>1.9125213948072983E-2</c:v>
                </c:pt>
                <c:pt idx="66">
                  <c:v>1.3759745032916992E-2</c:v>
                </c:pt>
                <c:pt idx="67">
                  <c:v>2.375293088739483E-2</c:v>
                </c:pt>
                <c:pt idx="68">
                  <c:v>3.3142501488917619E-2</c:v>
                </c:pt>
                <c:pt idx="69">
                  <c:v>4.8165814451354039E-2</c:v>
                </c:pt>
                <c:pt idx="70">
                  <c:v>4.8165814451354039E-2</c:v>
                </c:pt>
                <c:pt idx="71">
                  <c:v>4.8165814451354039E-2</c:v>
                </c:pt>
                <c:pt idx="72">
                  <c:v>0.11067352731291946</c:v>
                </c:pt>
                <c:pt idx="73">
                  <c:v>0.10128395671139678</c:v>
                </c:pt>
                <c:pt idx="74">
                  <c:v>6.9057609039741896E-2</c:v>
                </c:pt>
                <c:pt idx="75">
                  <c:v>6.9057609039741896E-2</c:v>
                </c:pt>
                <c:pt idx="76">
                  <c:v>6.9057609039741896E-2</c:v>
                </c:pt>
                <c:pt idx="77">
                  <c:v>9.8601222253818732E-2</c:v>
                </c:pt>
                <c:pt idx="78">
                  <c:v>0.15091454417658834</c:v>
                </c:pt>
                <c:pt idx="79">
                  <c:v>0.13421452217816565</c:v>
                </c:pt>
                <c:pt idx="80">
                  <c:v>0.14957317694779937</c:v>
                </c:pt>
                <c:pt idx="81">
                  <c:v>0.14689044249022132</c:v>
                </c:pt>
                <c:pt idx="82">
                  <c:v>0.14896956169484421</c:v>
                </c:pt>
                <c:pt idx="83">
                  <c:v>0.16962661701819426</c:v>
                </c:pt>
                <c:pt idx="84">
                  <c:v>0.19206098391968962</c:v>
                </c:pt>
                <c:pt idx="85">
                  <c:v>0.22378431888054851</c:v>
                </c:pt>
                <c:pt idx="86">
                  <c:v>0.23810341404787072</c:v>
                </c:pt>
                <c:pt idx="87">
                  <c:v>0.20416682315950996</c:v>
                </c:pt>
                <c:pt idx="88">
                  <c:v>0.12462374649232455</c:v>
                </c:pt>
                <c:pt idx="89">
                  <c:v>0.10530805839776358</c:v>
                </c:pt>
                <c:pt idx="90">
                  <c:v>0.1649989000788723</c:v>
                </c:pt>
                <c:pt idx="91">
                  <c:v>0.17505915429478958</c:v>
                </c:pt>
                <c:pt idx="92">
                  <c:v>0.17801016219812527</c:v>
                </c:pt>
                <c:pt idx="93">
                  <c:v>0.17304710345160612</c:v>
                </c:pt>
                <c:pt idx="94">
                  <c:v>0.1824366740531288</c:v>
                </c:pt>
                <c:pt idx="95">
                  <c:v>0.18153125117369628</c:v>
                </c:pt>
                <c:pt idx="96">
                  <c:v>0.1811959093664991</c:v>
                </c:pt>
                <c:pt idx="97">
                  <c:v>0.20322786609935772</c:v>
                </c:pt>
                <c:pt idx="98">
                  <c:v>0.20389854971375221</c:v>
                </c:pt>
                <c:pt idx="99">
                  <c:v>0.23810341404787072</c:v>
                </c:pt>
                <c:pt idx="100">
                  <c:v>0.23810341404787072</c:v>
                </c:pt>
                <c:pt idx="101">
                  <c:v>0.23810341404787072</c:v>
                </c:pt>
                <c:pt idx="102">
                  <c:v>0.24078614850544855</c:v>
                </c:pt>
                <c:pt idx="103">
                  <c:v>0.23595722648180828</c:v>
                </c:pt>
                <c:pt idx="104">
                  <c:v>0.24212751573423752</c:v>
                </c:pt>
                <c:pt idx="105">
                  <c:v>0.24333474624014761</c:v>
                </c:pt>
                <c:pt idx="106">
                  <c:v>0.24333474624014761</c:v>
                </c:pt>
                <c:pt idx="107">
                  <c:v>0.25379741062470151</c:v>
                </c:pt>
                <c:pt idx="108">
                  <c:v>0.27867977271873667</c:v>
                </c:pt>
                <c:pt idx="109">
                  <c:v>0.28706331789866768</c:v>
                </c:pt>
                <c:pt idx="110">
                  <c:v>0.28283801112798246</c:v>
                </c:pt>
                <c:pt idx="111">
                  <c:v>0.28283801112798246</c:v>
                </c:pt>
                <c:pt idx="112">
                  <c:v>0.28370989982669537</c:v>
                </c:pt>
                <c:pt idx="113">
                  <c:v>0.28370989982669537</c:v>
                </c:pt>
                <c:pt idx="114">
                  <c:v>0.28391110491101368</c:v>
                </c:pt>
                <c:pt idx="115">
                  <c:v>0.30517177548731866</c:v>
                </c:pt>
                <c:pt idx="116">
                  <c:v>0.28588962157347741</c:v>
                </c:pt>
                <c:pt idx="117">
                  <c:v>0.30986656078807995</c:v>
                </c:pt>
                <c:pt idx="118">
                  <c:v>0.2689548603100167</c:v>
                </c:pt>
                <c:pt idx="119">
                  <c:v>0.2689548603100167</c:v>
                </c:pt>
                <c:pt idx="120">
                  <c:v>0.25902874281697841</c:v>
                </c:pt>
                <c:pt idx="121">
                  <c:v>0.17975393959555097</c:v>
                </c:pt>
                <c:pt idx="122">
                  <c:v>0.15024386056219374</c:v>
                </c:pt>
                <c:pt idx="123">
                  <c:v>0.16902300176523921</c:v>
                </c:pt>
                <c:pt idx="124">
                  <c:v>0.18283908422176554</c:v>
                </c:pt>
                <c:pt idx="125">
                  <c:v>0.20993470224330257</c:v>
                </c:pt>
                <c:pt idx="126">
                  <c:v>0.20939815535178696</c:v>
                </c:pt>
                <c:pt idx="127">
                  <c:v>0.21838531578467291</c:v>
                </c:pt>
                <c:pt idx="128">
                  <c:v>0.21798290561603628</c:v>
                </c:pt>
                <c:pt idx="129">
                  <c:v>0.23320742366279101</c:v>
                </c:pt>
                <c:pt idx="130">
                  <c:v>0.23320742366279101</c:v>
                </c:pt>
                <c:pt idx="131">
                  <c:v>0.24427370330029985</c:v>
                </c:pt>
                <c:pt idx="132">
                  <c:v>0.25617833745580187</c:v>
                </c:pt>
                <c:pt idx="133">
                  <c:v>0.2619797507203141</c:v>
                </c:pt>
                <c:pt idx="134">
                  <c:v>0.24014899907177378</c:v>
                </c:pt>
                <c:pt idx="135">
                  <c:v>0.23153071462680475</c:v>
                </c:pt>
                <c:pt idx="136">
                  <c:v>0.23153071462680475</c:v>
                </c:pt>
                <c:pt idx="137">
                  <c:v>0.22053150335073535</c:v>
                </c:pt>
                <c:pt idx="138">
                  <c:v>0.18780214296828468</c:v>
                </c:pt>
                <c:pt idx="139">
                  <c:v>0.19678930340117062</c:v>
                </c:pt>
                <c:pt idx="140">
                  <c:v>0.18418045145055451</c:v>
                </c:pt>
                <c:pt idx="141">
                  <c:v>0.17344951362024286</c:v>
                </c:pt>
                <c:pt idx="142">
                  <c:v>0.17344951362024286</c:v>
                </c:pt>
                <c:pt idx="143">
                  <c:v>0.1928993384376827</c:v>
                </c:pt>
                <c:pt idx="144">
                  <c:v>0.19122262940169654</c:v>
                </c:pt>
                <c:pt idx="145">
                  <c:v>0.18739973279964794</c:v>
                </c:pt>
                <c:pt idx="146">
                  <c:v>0.19048487742586251</c:v>
                </c:pt>
                <c:pt idx="147">
                  <c:v>0.18739973279964794</c:v>
                </c:pt>
                <c:pt idx="148">
                  <c:v>0.18739973279964794</c:v>
                </c:pt>
                <c:pt idx="149">
                  <c:v>0.1850523401492673</c:v>
                </c:pt>
                <c:pt idx="150">
                  <c:v>0.19320114606416017</c:v>
                </c:pt>
                <c:pt idx="151">
                  <c:v>0.1862595706551774</c:v>
                </c:pt>
                <c:pt idx="152">
                  <c:v>0.18619250229373785</c:v>
                </c:pt>
                <c:pt idx="153">
                  <c:v>0.18706439099245076</c:v>
                </c:pt>
                <c:pt idx="154">
                  <c:v>0.18706439099245076</c:v>
                </c:pt>
                <c:pt idx="155">
                  <c:v>0.17874791417395919</c:v>
                </c:pt>
                <c:pt idx="156">
                  <c:v>0.18310735766752329</c:v>
                </c:pt>
                <c:pt idx="157">
                  <c:v>0.18511940851070674</c:v>
                </c:pt>
                <c:pt idx="158">
                  <c:v>0.2014505545212123</c:v>
                </c:pt>
                <c:pt idx="159">
                  <c:v>0.20725196778572452</c:v>
                </c:pt>
                <c:pt idx="160">
                  <c:v>0.20725196778572452</c:v>
                </c:pt>
                <c:pt idx="161">
                  <c:v>0.19692344012404961</c:v>
                </c:pt>
                <c:pt idx="162">
                  <c:v>0.19665516667829175</c:v>
                </c:pt>
                <c:pt idx="163">
                  <c:v>0.19668870085901147</c:v>
                </c:pt>
                <c:pt idx="164">
                  <c:v>0.19323468024487989</c:v>
                </c:pt>
                <c:pt idx="165">
                  <c:v>0.18847282658267916</c:v>
                </c:pt>
                <c:pt idx="166">
                  <c:v>0.18847282658267916</c:v>
                </c:pt>
                <c:pt idx="167">
                  <c:v>0.18984772799218785</c:v>
                </c:pt>
                <c:pt idx="168">
                  <c:v>0.19598448306389737</c:v>
                </c:pt>
                <c:pt idx="169">
                  <c:v>0.19209451810040934</c:v>
                </c:pt>
                <c:pt idx="170">
                  <c:v>0.19102142431737812</c:v>
                </c:pt>
                <c:pt idx="171">
                  <c:v>0.18739973279964794</c:v>
                </c:pt>
                <c:pt idx="172">
                  <c:v>0.18739973279964794</c:v>
                </c:pt>
                <c:pt idx="173">
                  <c:v>0.18350976783616002</c:v>
                </c:pt>
                <c:pt idx="174">
                  <c:v>0.17861377745108031</c:v>
                </c:pt>
                <c:pt idx="175">
                  <c:v>0.18458286161919113</c:v>
                </c:pt>
                <c:pt idx="176">
                  <c:v>0.1853876819564646</c:v>
                </c:pt>
                <c:pt idx="177">
                  <c:v>0.18713145935389019</c:v>
                </c:pt>
                <c:pt idx="178">
                  <c:v>0.18713145935389019</c:v>
                </c:pt>
                <c:pt idx="179">
                  <c:v>0.19196038137753046</c:v>
                </c:pt>
                <c:pt idx="180">
                  <c:v>0.19652102995541287</c:v>
                </c:pt>
                <c:pt idx="181">
                  <c:v>0.1967222350397313</c:v>
                </c:pt>
                <c:pt idx="182">
                  <c:v>0.19786239718420195</c:v>
                </c:pt>
                <c:pt idx="183">
                  <c:v>0.19149090284745429</c:v>
                </c:pt>
                <c:pt idx="184">
                  <c:v>0.19149090284745429</c:v>
                </c:pt>
                <c:pt idx="185">
                  <c:v>0.19303347516056168</c:v>
                </c:pt>
                <c:pt idx="186">
                  <c:v>0.18713145935389019</c:v>
                </c:pt>
                <c:pt idx="187">
                  <c:v>0.1859242288479801</c:v>
                </c:pt>
                <c:pt idx="188">
                  <c:v>0.21073952258057582</c:v>
                </c:pt>
                <c:pt idx="189">
                  <c:v>0.2230801010854343</c:v>
                </c:pt>
                <c:pt idx="190">
                  <c:v>0.2230801010854343</c:v>
                </c:pt>
                <c:pt idx="191">
                  <c:v>0.21670860674868675</c:v>
                </c:pt>
                <c:pt idx="192">
                  <c:v>0.21587025223069356</c:v>
                </c:pt>
                <c:pt idx="193">
                  <c:v>0.22817729655483232</c:v>
                </c:pt>
                <c:pt idx="194">
                  <c:v>0.23260380840983597</c:v>
                </c:pt>
                <c:pt idx="195">
                  <c:v>0.21597085477285283</c:v>
                </c:pt>
                <c:pt idx="196">
                  <c:v>0.21597085477285283</c:v>
                </c:pt>
                <c:pt idx="197">
                  <c:v>0.21047124913481807</c:v>
                </c:pt>
                <c:pt idx="198">
                  <c:v>0.20926401862890798</c:v>
                </c:pt>
                <c:pt idx="199">
                  <c:v>0.19286580425696298</c:v>
                </c:pt>
                <c:pt idx="200">
                  <c:v>0.18307382348680357</c:v>
                </c:pt>
                <c:pt idx="201">
                  <c:v>0.18595776302869982</c:v>
                </c:pt>
                <c:pt idx="202">
                  <c:v>0.15909688427220092</c:v>
                </c:pt>
                <c:pt idx="203">
                  <c:v>0.14608562215294807</c:v>
                </c:pt>
                <c:pt idx="204">
                  <c:v>0.13589123121415192</c:v>
                </c:pt>
                <c:pt idx="205">
                  <c:v>0.14648803232158469</c:v>
                </c:pt>
                <c:pt idx="206">
                  <c:v>0.1669103483798966</c:v>
                </c:pt>
                <c:pt idx="207">
                  <c:v>0.17304710345160612</c:v>
                </c:pt>
                <c:pt idx="208">
                  <c:v>0.17405312887319779</c:v>
                </c:pt>
                <c:pt idx="209">
                  <c:v>0.17190694130713546</c:v>
                </c:pt>
                <c:pt idx="210">
                  <c:v>0.17640052152357855</c:v>
                </c:pt>
                <c:pt idx="211">
                  <c:v>0.17787602547524639</c:v>
                </c:pt>
                <c:pt idx="212">
                  <c:v>0.17928446106547469</c:v>
                </c:pt>
                <c:pt idx="213">
                  <c:v>0.17522682519838817</c:v>
                </c:pt>
                <c:pt idx="214">
                  <c:v>0.17170573622281715</c:v>
                </c:pt>
                <c:pt idx="215">
                  <c:v>0.17204107803001434</c:v>
                </c:pt>
                <c:pt idx="216">
                  <c:v>0.17479088084903172</c:v>
                </c:pt>
                <c:pt idx="217">
                  <c:v>0.17536096192126704</c:v>
                </c:pt>
                <c:pt idx="218">
                  <c:v>0.17858024327036059</c:v>
                </c:pt>
                <c:pt idx="219">
                  <c:v>0.17103505260842267</c:v>
                </c:pt>
                <c:pt idx="220">
                  <c:v>0.16701095092205576</c:v>
                </c:pt>
                <c:pt idx="221">
                  <c:v>0.16701095092205576</c:v>
                </c:pt>
                <c:pt idx="222">
                  <c:v>0.18176599043873432</c:v>
                </c:pt>
                <c:pt idx="223">
                  <c:v>0.18186659298089347</c:v>
                </c:pt>
                <c:pt idx="224">
                  <c:v>0.17760775202948853</c:v>
                </c:pt>
                <c:pt idx="225">
                  <c:v>0.18807041641404243</c:v>
                </c:pt>
                <c:pt idx="226">
                  <c:v>0.18796981387188327</c:v>
                </c:pt>
                <c:pt idx="227">
                  <c:v>0.18780214296828468</c:v>
                </c:pt>
                <c:pt idx="228">
                  <c:v>0.18981419381146813</c:v>
                </c:pt>
                <c:pt idx="229">
                  <c:v>0.19048487742586251</c:v>
                </c:pt>
                <c:pt idx="230">
                  <c:v>0.18807041641404243</c:v>
                </c:pt>
                <c:pt idx="231">
                  <c:v>0.18978065963074831</c:v>
                </c:pt>
                <c:pt idx="232">
                  <c:v>0.18377804128191777</c:v>
                </c:pt>
                <c:pt idx="233">
                  <c:v>0.18602483139013937</c:v>
                </c:pt>
                <c:pt idx="234">
                  <c:v>0.18579009212510122</c:v>
                </c:pt>
                <c:pt idx="235">
                  <c:v>0.18615896811301824</c:v>
                </c:pt>
                <c:pt idx="236">
                  <c:v>0.18843929240195945</c:v>
                </c:pt>
                <c:pt idx="237">
                  <c:v>0.17871437999323947</c:v>
                </c:pt>
                <c:pt idx="238">
                  <c:v>0.18146418281225685</c:v>
                </c:pt>
                <c:pt idx="239">
                  <c:v>0.18190012716161319</c:v>
                </c:pt>
                <c:pt idx="240">
                  <c:v>0.17519329101766845</c:v>
                </c:pt>
                <c:pt idx="241">
                  <c:v>0.16835231815084473</c:v>
                </c:pt>
                <c:pt idx="242">
                  <c:v>0.16365753285008333</c:v>
                </c:pt>
                <c:pt idx="243">
                  <c:v>0.15379848371848448</c:v>
                </c:pt>
                <c:pt idx="244">
                  <c:v>0.15829206393492756</c:v>
                </c:pt>
                <c:pt idx="245">
                  <c:v>0.15799025630844998</c:v>
                </c:pt>
                <c:pt idx="246">
                  <c:v>0.16258443906705222</c:v>
                </c:pt>
                <c:pt idx="247">
                  <c:v>0.15762138032053308</c:v>
                </c:pt>
                <c:pt idx="248">
                  <c:v>0.15695069670613859</c:v>
                </c:pt>
                <c:pt idx="249">
                  <c:v>0.14159204193650499</c:v>
                </c:pt>
                <c:pt idx="250">
                  <c:v>0.13679665409358432</c:v>
                </c:pt>
                <c:pt idx="251">
                  <c:v>0.13280608658793724</c:v>
                </c:pt>
                <c:pt idx="252">
                  <c:v>9.1626112664116244E-2</c:v>
                </c:pt>
                <c:pt idx="253">
                  <c:v>7.6133321171603763E-2</c:v>
                </c:pt>
                <c:pt idx="254">
                  <c:v>4.7696335921277755E-2</c:v>
                </c:pt>
                <c:pt idx="255">
                  <c:v>7.512729575001198E-2</c:v>
                </c:pt>
                <c:pt idx="256">
                  <c:v>5.8360205390149966E-2</c:v>
                </c:pt>
                <c:pt idx="257">
                  <c:v>7.056664717212946E-2</c:v>
                </c:pt>
                <c:pt idx="258">
                  <c:v>5.5677470932572026E-2</c:v>
                </c:pt>
                <c:pt idx="259">
                  <c:v>3.1666997537249775E-2</c:v>
                </c:pt>
                <c:pt idx="260">
                  <c:v>3.1868202621568087E-2</c:v>
                </c:pt>
                <c:pt idx="261">
                  <c:v>6.2384307076516765E-2</c:v>
                </c:pt>
                <c:pt idx="262">
                  <c:v>6.2384307076516765E-2</c:v>
                </c:pt>
                <c:pt idx="263">
                  <c:v>6.2384307076516765E-2</c:v>
                </c:pt>
                <c:pt idx="264">
                  <c:v>4.5784887620253456E-2</c:v>
                </c:pt>
                <c:pt idx="265">
                  <c:v>3.4215595271948729E-2</c:v>
                </c:pt>
                <c:pt idx="266">
                  <c:v>3.1801134260128539E-2</c:v>
                </c:pt>
                <c:pt idx="267">
                  <c:v>3.257242041668218E-2</c:v>
                </c:pt>
                <c:pt idx="268">
                  <c:v>6.1177076570606892E-2</c:v>
                </c:pt>
                <c:pt idx="269">
                  <c:v>6.3725674305305846E-2</c:v>
                </c:pt>
                <c:pt idx="270">
                  <c:v>7.8044769472627951E-2</c:v>
                </c:pt>
                <c:pt idx="271">
                  <c:v>9.1123099953320463E-2</c:v>
                </c:pt>
                <c:pt idx="272">
                  <c:v>7.7307017496794139E-2</c:v>
                </c:pt>
                <c:pt idx="273">
                  <c:v>8.2102405339714468E-2</c:v>
                </c:pt>
                <c:pt idx="274">
                  <c:v>7.244456129243404E-2</c:v>
                </c:pt>
                <c:pt idx="275">
                  <c:v>7.7843564388309638E-2</c:v>
                </c:pt>
              </c:numCache>
            </c:numRef>
          </c:val>
          <c:smooth val="0"/>
          <c:extLst>
            <c:ext xmlns:c16="http://schemas.microsoft.com/office/drawing/2014/chart" uri="{C3380CC4-5D6E-409C-BE32-E72D297353CC}">
              <c16:uniqueId val="{00000005-7F8C-4B98-A49E-EB107F322680}"/>
            </c:ext>
          </c:extLst>
        </c:ser>
        <c:dLbls>
          <c:showLegendKey val="0"/>
          <c:showVal val="0"/>
          <c:showCatName val="0"/>
          <c:showSerName val="0"/>
          <c:showPercent val="0"/>
          <c:showBubbleSize val="0"/>
        </c:dLbls>
        <c:smooth val="0"/>
        <c:axId val="665131208"/>
        <c:axId val="665128912"/>
      </c:lineChart>
      <c:dateAx>
        <c:axId val="665131208"/>
        <c:scaling>
          <c:orientation val="minMax"/>
          <c:min val="44585"/>
        </c:scaling>
        <c:delete val="0"/>
        <c:axPos val="b"/>
        <c:numFmt formatCode="dd\.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665128912"/>
        <c:crosses val="autoZero"/>
        <c:auto val="1"/>
        <c:lblOffset val="100"/>
        <c:baseTimeUnit val="days"/>
        <c:majorUnit val="7"/>
        <c:majorTimeUnit val="days"/>
      </c:dateAx>
      <c:valAx>
        <c:axId val="665128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6651312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6"/>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6"/>
                </a:solidFill>
                <a:latin typeface="+mn-lt"/>
                <a:ea typeface="+mn-ea"/>
                <a:cs typeface="+mn-cs"/>
              </a:defRPr>
            </a:pPr>
            <a:r>
              <a:rPr lang="en-GB" sz="1600" b="0" i="0" u="none" strike="noStrike" kern="1200" spc="15" baseline="0" dirty="0">
                <a:solidFill>
                  <a:schemeClr val="accent1"/>
                </a:solidFill>
                <a:latin typeface="Franklin Gothic Medium"/>
                <a:ea typeface="+mn-ea"/>
                <a:cs typeface="Franklin Gothic Medium"/>
              </a:rPr>
              <a:t>Unemployment rate in Russia,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accent6"/>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rem!$D$69:$D$103</c:f>
              <c:numCache>
                <c:formatCode>mmm\-yy</c:formatCode>
                <c:ptCount val="3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numCache>
            </c:numRef>
          </c:cat>
          <c:val>
            <c:numRef>
              <c:f>rem!$E$69:$E$103</c:f>
              <c:numCache>
                <c:formatCode>0%</c:formatCode>
                <c:ptCount val="35"/>
                <c:pt idx="0">
                  <c:v>4.6522254199999995E-2</c:v>
                </c:pt>
                <c:pt idx="1">
                  <c:v>4.5942610000000002E-2</c:v>
                </c:pt>
                <c:pt idx="2">
                  <c:v>4.6549324500000003E-2</c:v>
                </c:pt>
                <c:pt idx="3">
                  <c:v>5.7517272899999999E-2</c:v>
                </c:pt>
                <c:pt idx="4">
                  <c:v>6.05390331E-2</c:v>
                </c:pt>
                <c:pt idx="5">
                  <c:v>6.16779062E-2</c:v>
                </c:pt>
                <c:pt idx="6">
                  <c:v>6.31141011E-2</c:v>
                </c:pt>
                <c:pt idx="7">
                  <c:v>6.3849510499999998E-2</c:v>
                </c:pt>
                <c:pt idx="8">
                  <c:v>6.3470215199999999E-2</c:v>
                </c:pt>
                <c:pt idx="9">
                  <c:v>6.2581879699999995E-2</c:v>
                </c:pt>
                <c:pt idx="10">
                  <c:v>6.1269753600000004E-2</c:v>
                </c:pt>
                <c:pt idx="11">
                  <c:v>5.8943570799999997E-2</c:v>
                </c:pt>
                <c:pt idx="12">
                  <c:v>5.7525417000000002E-2</c:v>
                </c:pt>
                <c:pt idx="13">
                  <c:v>5.6560821399999996E-2</c:v>
                </c:pt>
                <c:pt idx="14">
                  <c:v>5.40849661E-2</c:v>
                </c:pt>
                <c:pt idx="15">
                  <c:v>5.1881478999999994E-2</c:v>
                </c:pt>
                <c:pt idx="16">
                  <c:v>4.8930570800000003E-2</c:v>
                </c:pt>
                <c:pt idx="17">
                  <c:v>4.7513879000000002E-2</c:v>
                </c:pt>
                <c:pt idx="18">
                  <c:v>4.5455693599999999E-2</c:v>
                </c:pt>
                <c:pt idx="19">
                  <c:v>4.4376379399999999E-2</c:v>
                </c:pt>
                <c:pt idx="20">
                  <c:v>4.3291319500000001E-2</c:v>
                </c:pt>
                <c:pt idx="21">
                  <c:v>4.3331588099999999E-2</c:v>
                </c:pt>
                <c:pt idx="22">
                  <c:v>4.2875015000000002E-2</c:v>
                </c:pt>
                <c:pt idx="23">
                  <c:v>4.2545840699999997E-2</c:v>
                </c:pt>
                <c:pt idx="24">
                  <c:v>4.4057308699999999E-2</c:v>
                </c:pt>
                <c:pt idx="25">
                  <c:v>4.1060022600000003E-2</c:v>
                </c:pt>
                <c:pt idx="26">
                  <c:v>4.1331185200000002E-2</c:v>
                </c:pt>
                <c:pt idx="27">
                  <c:v>4.0142727999999996E-2</c:v>
                </c:pt>
                <c:pt idx="28">
                  <c:v>3.9341962599999995E-2</c:v>
                </c:pt>
                <c:pt idx="29">
                  <c:v>3.9394631800000003E-2</c:v>
                </c:pt>
                <c:pt idx="30">
                  <c:v>3.86658686E-2</c:v>
                </c:pt>
                <c:pt idx="31">
                  <c:v>3.7843435099999996E-2</c:v>
                </c:pt>
                <c:pt idx="32">
                  <c:v>3.8566058799999997E-2</c:v>
                </c:pt>
                <c:pt idx="33">
                  <c:v>3.9E-2</c:v>
                </c:pt>
                <c:pt idx="34">
                  <c:v>3.7000000000000005E-2</c:v>
                </c:pt>
              </c:numCache>
            </c:numRef>
          </c:val>
          <c:smooth val="0"/>
          <c:extLst>
            <c:ext xmlns:c16="http://schemas.microsoft.com/office/drawing/2014/chart" uri="{C3380CC4-5D6E-409C-BE32-E72D297353CC}">
              <c16:uniqueId val="{00000000-C517-46C0-A413-F116C7945E73}"/>
            </c:ext>
          </c:extLst>
        </c:ser>
        <c:dLbls>
          <c:showLegendKey val="0"/>
          <c:showVal val="0"/>
          <c:showCatName val="0"/>
          <c:showSerName val="0"/>
          <c:showPercent val="0"/>
          <c:showBubbleSize val="0"/>
        </c:dLbls>
        <c:smooth val="0"/>
        <c:axId val="730586712"/>
        <c:axId val="730587696"/>
      </c:lineChart>
      <c:dateAx>
        <c:axId val="730586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730587696"/>
        <c:crosses val="autoZero"/>
        <c:auto val="1"/>
        <c:lblOffset val="100"/>
        <c:baseTimeUnit val="months"/>
      </c:dateAx>
      <c:valAx>
        <c:axId val="730587696"/>
        <c:scaling>
          <c:orientation val="minMax"/>
          <c:min val="3.0000000000000006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7305867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6"/>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r>
              <a:rPr lang="en-GB" sz="1400" b="1" i="0" baseline="0" dirty="0" smtClean="0">
                <a:solidFill>
                  <a:schemeClr val="accent1">
                    <a:lumMod val="75000"/>
                  </a:schemeClr>
                </a:solidFill>
                <a:effectLst/>
              </a:rPr>
              <a:t>Nominal change in LCY/RU compared to December 31, 2022</a:t>
            </a:r>
            <a:endParaRPr lang="en-GB" sz="1100" dirty="0">
              <a:solidFill>
                <a:schemeClr val="accent1">
                  <a:lumMod val="75000"/>
                </a:schemeClr>
              </a:solidFill>
              <a:effectLst/>
            </a:endParaRPr>
          </a:p>
        </c:rich>
      </c:tx>
      <c:layout>
        <c:manualLayout>
          <c:xMode val="edge"/>
          <c:yMode val="edge"/>
          <c:x val="0.11913405130981225"/>
          <c:y val="0.1113598765396014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endParaRPr lang="en-US"/>
        </a:p>
      </c:txPr>
    </c:title>
    <c:autoTitleDeleted val="0"/>
    <c:plotArea>
      <c:layout/>
      <c:lineChart>
        <c:grouping val="standard"/>
        <c:varyColors val="0"/>
        <c:ser>
          <c:idx val="0"/>
          <c:order val="0"/>
          <c:tx>
            <c:strRef>
              <c:f>exhange!$E$5:$E$6</c:f>
              <c:strCache>
                <c:ptCount val="2"/>
                <c:pt idx="0">
                  <c:v>RUKGS</c:v>
                </c:pt>
              </c:strCache>
            </c:strRef>
          </c:tx>
          <c:spPr>
            <a:ln w="28575" cap="rnd">
              <a:solidFill>
                <a:schemeClr val="accent1"/>
              </a:solidFill>
              <a:round/>
            </a:ln>
            <a:effectLst/>
          </c:spPr>
          <c:marker>
            <c:symbol val="none"/>
          </c:marker>
          <c:cat>
            <c:numRef>
              <c:f>exhange!$D$22:$D$300</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exhange!$E$22:$E$300</c:f>
              <c:numCache>
                <c:formatCode>General</c:formatCode>
                <c:ptCount val="279"/>
                <c:pt idx="0">
                  <c:v>5.3718892801000839E-2</c:v>
                </c:pt>
                <c:pt idx="1">
                  <c:v>5.1904277213162042E-2</c:v>
                </c:pt>
                <c:pt idx="2">
                  <c:v>6.2046430310901735E-2</c:v>
                </c:pt>
                <c:pt idx="3">
                  <c:v>4.4114060252649301E-2</c:v>
                </c:pt>
                <c:pt idx="4">
                  <c:v>4.1889964963555237E-2</c:v>
                </c:pt>
                <c:pt idx="5">
                  <c:v>3.6487650282544193E-2</c:v>
                </c:pt>
                <c:pt idx="6">
                  <c:v>3.1063338309763266E-2</c:v>
                </c:pt>
                <c:pt idx="7">
                  <c:v>1.9512973014523038E-2</c:v>
                </c:pt>
                <c:pt idx="8">
                  <c:v>2.6031259536552276E-2</c:v>
                </c:pt>
                <c:pt idx="9">
                  <c:v>1.6739364795113287E-2</c:v>
                </c:pt>
                <c:pt idx="10">
                  <c:v>1.2452683081335514E-2</c:v>
                </c:pt>
                <c:pt idx="11">
                  <c:v>5.9210863438932115E-3</c:v>
                </c:pt>
                <c:pt idx="12">
                  <c:v>2.0554831655482664E-3</c:v>
                </c:pt>
                <c:pt idx="13">
                  <c:v>7.2946175085901732E-3</c:v>
                </c:pt>
                <c:pt idx="14">
                  <c:v>3.4136805763953837E-2</c:v>
                </c:pt>
                <c:pt idx="15">
                  <c:v>2.8992232731873124E-2</c:v>
                </c:pt>
                <c:pt idx="16">
                  <c:v>1.0452811287261388E-2</c:v>
                </c:pt>
                <c:pt idx="17">
                  <c:v>9.1159372122178173E-3</c:v>
                </c:pt>
                <c:pt idx="18">
                  <c:v>2.2823525976771397E-2</c:v>
                </c:pt>
                <c:pt idx="19">
                  <c:v>3.5728913218514902E-2</c:v>
                </c:pt>
                <c:pt idx="20">
                  <c:v>6.871870108168221E-2</c:v>
                </c:pt>
                <c:pt idx="21">
                  <c:v>5.1269147161647766E-2</c:v>
                </c:pt>
                <c:pt idx="22">
                  <c:v>8.1215970633789158E-2</c:v>
                </c:pt>
                <c:pt idx="23">
                  <c:v>0.11277537484177635</c:v>
                </c:pt>
                <c:pt idx="24">
                  <c:v>0.29138473905946061</c:v>
                </c:pt>
                <c:pt idx="25">
                  <c:v>0.22712544147962865</c:v>
                </c:pt>
                <c:pt idx="26">
                  <c:v>0.23816602442509738</c:v>
                </c:pt>
                <c:pt idx="27">
                  <c:v>0.18543084841481139</c:v>
                </c:pt>
                <c:pt idx="28">
                  <c:v>0.23799601940823334</c:v>
                </c:pt>
                <c:pt idx="29">
                  <c:v>0.31722152580019691</c:v>
                </c:pt>
                <c:pt idx="30">
                  <c:v>0.43922708305668179</c:v>
                </c:pt>
                <c:pt idx="31">
                  <c:v>0.32621292665447343</c:v>
                </c:pt>
                <c:pt idx="32">
                  <c:v>0.28410123457037806</c:v>
                </c:pt>
                <c:pt idx="33">
                  <c:v>0.27480164406827434</c:v>
                </c:pt>
                <c:pt idx="34">
                  <c:v>0.19583892878908193</c:v>
                </c:pt>
                <c:pt idx="35">
                  <c:v>0.19523592320761185</c:v>
                </c:pt>
                <c:pt idx="36">
                  <c:v>0.17694351312680812</c:v>
                </c:pt>
                <c:pt idx="37">
                  <c:v>0.15294575413667133</c:v>
                </c:pt>
                <c:pt idx="38">
                  <c:v>0.10974231693076797</c:v>
                </c:pt>
                <c:pt idx="39">
                  <c:v>0.13594777030360361</c:v>
                </c:pt>
                <c:pt idx="40">
                  <c:v>0.12932539029631729</c:v>
                </c:pt>
                <c:pt idx="41">
                  <c:v>0.13815782629481244</c:v>
                </c:pt>
                <c:pt idx="42">
                  <c:v>8.8843463051530014E-2</c:v>
                </c:pt>
                <c:pt idx="43">
                  <c:v>0.10353514295729171</c:v>
                </c:pt>
                <c:pt idx="44">
                  <c:v>9.1613496432290331E-2</c:v>
                </c:pt>
                <c:pt idx="45">
                  <c:v>3.3427295298052107E-2</c:v>
                </c:pt>
                <c:pt idx="46">
                  <c:v>1.4689306304732752E-2</c:v>
                </c:pt>
                <c:pt idx="47">
                  <c:v>6.5317961262976176E-3</c:v>
                </c:pt>
                <c:pt idx="48">
                  <c:v>-9.5881807394415652E-3</c:v>
                </c:pt>
                <c:pt idx="49">
                  <c:v>9.8724662552547526E-2</c:v>
                </c:pt>
                <c:pt idx="50">
                  <c:v>0.100161874831727</c:v>
                </c:pt>
                <c:pt idx="51">
                  <c:v>9.4136628140411904E-2</c:v>
                </c:pt>
                <c:pt idx="52">
                  <c:v>2.4192064597533647E-2</c:v>
                </c:pt>
                <c:pt idx="53">
                  <c:v>-5.5867043834110675E-2</c:v>
                </c:pt>
                <c:pt idx="54">
                  <c:v>-6.1137420167489465E-2</c:v>
                </c:pt>
                <c:pt idx="55">
                  <c:v>4.1929200464391525E-2</c:v>
                </c:pt>
                <c:pt idx="56">
                  <c:v>4.4786971994121627E-2</c:v>
                </c:pt>
                <c:pt idx="57">
                  <c:v>5.6732040397025285E-2</c:v>
                </c:pt>
                <c:pt idx="58">
                  <c:v>8.4951641157419489E-2</c:v>
                </c:pt>
                <c:pt idx="59">
                  <c:v>7.3967122001026508E-2</c:v>
                </c:pt>
                <c:pt idx="60">
                  <c:v>7.1958471677432079E-2</c:v>
                </c:pt>
                <c:pt idx="61">
                  <c:v>5.7783305787264205E-2</c:v>
                </c:pt>
                <c:pt idx="62">
                  <c:v>4.1363809243810556E-2</c:v>
                </c:pt>
                <c:pt idx="63">
                  <c:v>1.8407557611736514E-2</c:v>
                </c:pt>
                <c:pt idx="64">
                  <c:v>2.7921984932927191E-2</c:v>
                </c:pt>
                <c:pt idx="65">
                  <c:v>-4.9329842370915422E-3</c:v>
                </c:pt>
                <c:pt idx="66">
                  <c:v>-7.4973205390100883E-3</c:v>
                </c:pt>
                <c:pt idx="67">
                  <c:v>-1.7782590990642388E-2</c:v>
                </c:pt>
                <c:pt idx="68">
                  <c:v>-2.5284152074559696E-2</c:v>
                </c:pt>
                <c:pt idx="69">
                  <c:v>-4.0946032140550814E-2</c:v>
                </c:pt>
                <c:pt idx="70">
                  <c:v>-2.8604650969099366E-2</c:v>
                </c:pt>
                <c:pt idx="71">
                  <c:v>-2.2972051545561145E-2</c:v>
                </c:pt>
                <c:pt idx="72">
                  <c:v>-0.10090175011715385</c:v>
                </c:pt>
                <c:pt idx="73">
                  <c:v>-9.5966712480701544E-2</c:v>
                </c:pt>
                <c:pt idx="74">
                  <c:v>-5.1216566995133661E-2</c:v>
                </c:pt>
                <c:pt idx="75">
                  <c:v>-5.1216566995133661E-2</c:v>
                </c:pt>
                <c:pt idx="76">
                  <c:v>-5.1216566995133661E-2</c:v>
                </c:pt>
                <c:pt idx="77">
                  <c:v>-9.0462224122970003E-2</c:v>
                </c:pt>
                <c:pt idx="78">
                  <c:v>-0.15723986685023572</c:v>
                </c:pt>
                <c:pt idx="79">
                  <c:v>-0.13440823257328471</c:v>
                </c:pt>
                <c:pt idx="80">
                  <c:v>-0.15437657998841336</c:v>
                </c:pt>
                <c:pt idx="81">
                  <c:v>-0.15022910331899619</c:v>
                </c:pt>
                <c:pt idx="82">
                  <c:v>-0.15252194420451981</c:v>
                </c:pt>
                <c:pt idx="83">
                  <c:v>-0.17210022100392641</c:v>
                </c:pt>
                <c:pt idx="84">
                  <c:v>-0.18484278313618341</c:v>
                </c:pt>
                <c:pt idx="85">
                  <c:v>-0.2322736000977621</c:v>
                </c:pt>
                <c:pt idx="86">
                  <c:v>-0.26511067342845251</c:v>
                </c:pt>
                <c:pt idx="87">
                  <c:v>-0.21061853875902314</c:v>
                </c:pt>
                <c:pt idx="88">
                  <c:v>-0.10110766550315797</c:v>
                </c:pt>
                <c:pt idx="89">
                  <c:v>-7.6851542797194083E-2</c:v>
                </c:pt>
                <c:pt idx="90">
                  <c:v>-0.17000249445862137</c:v>
                </c:pt>
                <c:pt idx="91">
                  <c:v>-0.17564456969999331</c:v>
                </c:pt>
                <c:pt idx="92">
                  <c:v>-0.17081175830726059</c:v>
                </c:pt>
                <c:pt idx="93">
                  <c:v>-0.16326267935199601</c:v>
                </c:pt>
                <c:pt idx="94">
                  <c:v>-0.1760971250750103</c:v>
                </c:pt>
                <c:pt idx="95">
                  <c:v>-0.14628459315574438</c:v>
                </c:pt>
                <c:pt idx="96">
                  <c:v>-0.14581513147201752</c:v>
                </c:pt>
                <c:pt idx="97">
                  <c:v>-0.17763788219692533</c:v>
                </c:pt>
                <c:pt idx="98">
                  <c:v>-0.17863295974367466</c:v>
                </c:pt>
                <c:pt idx="99">
                  <c:v>-0.23141837837612322</c:v>
                </c:pt>
                <c:pt idx="100">
                  <c:v>-0.231546939450477</c:v>
                </c:pt>
                <c:pt idx="101">
                  <c:v>-0.2314137315903031</c:v>
                </c:pt>
                <c:pt idx="102">
                  <c:v>-0.2357650168609402</c:v>
                </c:pt>
                <c:pt idx="103">
                  <c:v>-0.22795470425437547</c:v>
                </c:pt>
                <c:pt idx="104">
                  <c:v>-0.23795221158104818</c:v>
                </c:pt>
                <c:pt idx="105">
                  <c:v>-0.23992887667920715</c:v>
                </c:pt>
                <c:pt idx="106">
                  <c:v>-0.23992887667920715</c:v>
                </c:pt>
                <c:pt idx="107">
                  <c:v>-0.25731418179892263</c:v>
                </c:pt>
                <c:pt idx="108">
                  <c:v>-0.30074977443279538</c:v>
                </c:pt>
                <c:pt idx="109">
                  <c:v>-0.31604551495999211</c:v>
                </c:pt>
                <c:pt idx="110">
                  <c:v>-0.30828024438622581</c:v>
                </c:pt>
                <c:pt idx="111">
                  <c:v>-0.29998175327009768</c:v>
                </c:pt>
                <c:pt idx="112">
                  <c:v>-0.30982494140278383</c:v>
                </c:pt>
                <c:pt idx="113">
                  <c:v>-0.30980681835796253</c:v>
                </c:pt>
                <c:pt idx="114">
                  <c:v>-0.31016990096245434</c:v>
                </c:pt>
                <c:pt idx="115">
                  <c:v>-0.3502590765034872</c:v>
                </c:pt>
                <c:pt idx="116">
                  <c:v>-0.3137998621813689</c:v>
                </c:pt>
                <c:pt idx="117">
                  <c:v>-0.35944451239806852</c:v>
                </c:pt>
                <c:pt idx="118">
                  <c:v>-0.28336550757579126</c:v>
                </c:pt>
                <c:pt idx="119">
                  <c:v>-0.28336550757579126</c:v>
                </c:pt>
                <c:pt idx="120">
                  <c:v>-0.26617342800290777</c:v>
                </c:pt>
                <c:pt idx="121">
                  <c:v>-0.14380082032511243</c:v>
                </c:pt>
                <c:pt idx="122">
                  <c:v>-0.14400663895147581</c:v>
                </c:pt>
                <c:pt idx="123">
                  <c:v>-0.17369859896900386</c:v>
                </c:pt>
                <c:pt idx="124">
                  <c:v>-0.19354281362655601</c:v>
                </c:pt>
                <c:pt idx="125">
                  <c:v>-0.23447586088505612</c:v>
                </c:pt>
                <c:pt idx="126">
                  <c:v>-0.23355896354686578</c:v>
                </c:pt>
                <c:pt idx="127">
                  <c:v>-0.24774266880817342</c:v>
                </c:pt>
                <c:pt idx="128">
                  <c:v>-0.22386083157159753</c:v>
                </c:pt>
                <c:pt idx="129">
                  <c:v>-0.24615036678804025</c:v>
                </c:pt>
                <c:pt idx="130">
                  <c:v>-0.24615036678804025</c:v>
                </c:pt>
                <c:pt idx="131">
                  <c:v>-0.26439804255304056</c:v>
                </c:pt>
                <c:pt idx="132">
                  <c:v>-0.26313634740722747</c:v>
                </c:pt>
                <c:pt idx="133">
                  <c:v>-0.27169360593075775</c:v>
                </c:pt>
                <c:pt idx="134">
                  <c:v>-0.23750419146815283</c:v>
                </c:pt>
                <c:pt idx="135">
                  <c:v>-0.22484814252923591</c:v>
                </c:pt>
                <c:pt idx="136">
                  <c:v>-0.22484814252923591</c:v>
                </c:pt>
                <c:pt idx="137">
                  <c:v>-0.21759290898375072</c:v>
                </c:pt>
                <c:pt idx="138">
                  <c:v>-0.17635454326013256</c:v>
                </c:pt>
                <c:pt idx="139">
                  <c:v>-0.18951682689380456</c:v>
                </c:pt>
                <c:pt idx="140">
                  <c:v>-0.20165596070486891</c:v>
                </c:pt>
                <c:pt idx="141">
                  <c:v>-0.18753284558583538</c:v>
                </c:pt>
                <c:pt idx="142">
                  <c:v>-0.18753284558583538</c:v>
                </c:pt>
                <c:pt idx="143">
                  <c:v>-0.22822804855466594</c:v>
                </c:pt>
                <c:pt idx="144">
                  <c:v>-0.21311852134171172</c:v>
                </c:pt>
                <c:pt idx="145">
                  <c:v>-0.21991551141522359</c:v>
                </c:pt>
                <c:pt idx="146">
                  <c:v>-0.21199836707290687</c:v>
                </c:pt>
                <c:pt idx="147">
                  <c:v>-0.20533025965195795</c:v>
                </c:pt>
                <c:pt idx="148">
                  <c:v>-0.20533025965195795</c:v>
                </c:pt>
                <c:pt idx="149">
                  <c:v>-0.20192066880000903</c:v>
                </c:pt>
                <c:pt idx="150">
                  <c:v>-0.21156194112017013</c:v>
                </c:pt>
                <c:pt idx="151">
                  <c:v>-0.19254124709412457</c:v>
                </c:pt>
                <c:pt idx="152">
                  <c:v>-0.19286495279576443</c:v>
                </c:pt>
                <c:pt idx="153">
                  <c:v>-0.19044108386410041</c:v>
                </c:pt>
                <c:pt idx="154">
                  <c:v>-0.19044108386410041</c:v>
                </c:pt>
                <c:pt idx="155">
                  <c:v>-0.183712871826476</c:v>
                </c:pt>
                <c:pt idx="156">
                  <c:v>-0.19002989454147778</c:v>
                </c:pt>
                <c:pt idx="157">
                  <c:v>-0.17278444832389384</c:v>
                </c:pt>
                <c:pt idx="158">
                  <c:v>-0.20002031418748212</c:v>
                </c:pt>
                <c:pt idx="159">
                  <c:v>-0.20550780891359333</c:v>
                </c:pt>
                <c:pt idx="160">
                  <c:v>-0.20550780891359333</c:v>
                </c:pt>
                <c:pt idx="161">
                  <c:v>-0.18662367585798822</c:v>
                </c:pt>
                <c:pt idx="162">
                  <c:v>-0.18004139747230963</c:v>
                </c:pt>
                <c:pt idx="163">
                  <c:v>-0.17957648246989732</c:v>
                </c:pt>
                <c:pt idx="164">
                  <c:v>-0.17580042279637786</c:v>
                </c:pt>
                <c:pt idx="165">
                  <c:v>-0.17330441784662987</c:v>
                </c:pt>
                <c:pt idx="166">
                  <c:v>-0.17330441784662987</c:v>
                </c:pt>
                <c:pt idx="167">
                  <c:v>-0.17553160149324487</c:v>
                </c:pt>
                <c:pt idx="168">
                  <c:v>-0.18448932448681465</c:v>
                </c:pt>
                <c:pt idx="169">
                  <c:v>-0.18318292106533574</c:v>
                </c:pt>
                <c:pt idx="170">
                  <c:v>-0.17844060181888421</c:v>
                </c:pt>
                <c:pt idx="171">
                  <c:v>-0.17485125151139713</c:v>
                </c:pt>
                <c:pt idx="172">
                  <c:v>-0.17485125151139713</c:v>
                </c:pt>
                <c:pt idx="173">
                  <c:v>-0.16925396445803265</c:v>
                </c:pt>
                <c:pt idx="174">
                  <c:v>-0.16450135767253737</c:v>
                </c:pt>
                <c:pt idx="175">
                  <c:v>-0.17715053791620128</c:v>
                </c:pt>
                <c:pt idx="176">
                  <c:v>-0.18630308222992098</c:v>
                </c:pt>
                <c:pt idx="177">
                  <c:v>-0.19154395141627378</c:v>
                </c:pt>
                <c:pt idx="178">
                  <c:v>-0.19154395141627378</c:v>
                </c:pt>
                <c:pt idx="179">
                  <c:v>-0.1973137906180551</c:v>
                </c:pt>
                <c:pt idx="180">
                  <c:v>-0.20260000310378379</c:v>
                </c:pt>
                <c:pt idx="181">
                  <c:v>-0.20076070087429421</c:v>
                </c:pt>
                <c:pt idx="182">
                  <c:v>-0.19237046322224094</c:v>
                </c:pt>
                <c:pt idx="183">
                  <c:v>-0.18304837224517323</c:v>
                </c:pt>
                <c:pt idx="184">
                  <c:v>-0.18304837224517323</c:v>
                </c:pt>
                <c:pt idx="185">
                  <c:v>-0.18527914021003622</c:v>
                </c:pt>
                <c:pt idx="186">
                  <c:v>-0.17787234073744695</c:v>
                </c:pt>
                <c:pt idx="187">
                  <c:v>-0.17702585100752533</c:v>
                </c:pt>
                <c:pt idx="188">
                  <c:v>-0.2191720465419269</c:v>
                </c:pt>
                <c:pt idx="189">
                  <c:v>-0.2389626619317593</c:v>
                </c:pt>
                <c:pt idx="190">
                  <c:v>-0.2389626619317593</c:v>
                </c:pt>
                <c:pt idx="191">
                  <c:v>-0.22751208798905687</c:v>
                </c:pt>
                <c:pt idx="192">
                  <c:v>-0.21163419944704898</c:v>
                </c:pt>
                <c:pt idx="193">
                  <c:v>-0.22728766466465178</c:v>
                </c:pt>
                <c:pt idx="194">
                  <c:v>-0.23307361936685322</c:v>
                </c:pt>
                <c:pt idx="195">
                  <c:v>-0.20682851929376733</c:v>
                </c:pt>
                <c:pt idx="196">
                  <c:v>-0.20682851929376733</c:v>
                </c:pt>
                <c:pt idx="197">
                  <c:v>-0.19841017872174382</c:v>
                </c:pt>
                <c:pt idx="198">
                  <c:v>-0.19785060851292302</c:v>
                </c:pt>
                <c:pt idx="199">
                  <c:v>-0.17451153182318557</c:v>
                </c:pt>
                <c:pt idx="200">
                  <c:v>-0.16256994875213748</c:v>
                </c:pt>
                <c:pt idx="201">
                  <c:v>-0.1666886311658422</c:v>
                </c:pt>
                <c:pt idx="202">
                  <c:v>-0.14225811998567628</c:v>
                </c:pt>
                <c:pt idx="203">
                  <c:v>-0.13808472941850169</c:v>
                </c:pt>
                <c:pt idx="204">
                  <c:v>-0.1414153676218779</c:v>
                </c:pt>
                <c:pt idx="205">
                  <c:v>-0.14070084093430313</c:v>
                </c:pt>
                <c:pt idx="206">
                  <c:v>-0.18391463160168042</c:v>
                </c:pt>
                <c:pt idx="207">
                  <c:v>-0.17221043666368674</c:v>
                </c:pt>
                <c:pt idx="208">
                  <c:v>-0.17532993467851088</c:v>
                </c:pt>
                <c:pt idx="209">
                  <c:v>-0.17371604063193602</c:v>
                </c:pt>
                <c:pt idx="210">
                  <c:v>-0.18011986593505824</c:v>
                </c:pt>
                <c:pt idx="211">
                  <c:v>-0.18223788168400357</c:v>
                </c:pt>
                <c:pt idx="212">
                  <c:v>-0.18816492980510313</c:v>
                </c:pt>
                <c:pt idx="213">
                  <c:v>-0.18267865819044271</c:v>
                </c:pt>
                <c:pt idx="214">
                  <c:v>-0.17855437689595832</c:v>
                </c:pt>
                <c:pt idx="215">
                  <c:v>-0.18205058893700654</c:v>
                </c:pt>
                <c:pt idx="216">
                  <c:v>-0.19052286234297222</c:v>
                </c:pt>
                <c:pt idx="217">
                  <c:v>-0.19501373737730399</c:v>
                </c:pt>
                <c:pt idx="218">
                  <c:v>-0.19957220418878086</c:v>
                </c:pt>
                <c:pt idx="219">
                  <c:v>-0.19583303691802989</c:v>
                </c:pt>
                <c:pt idx="220">
                  <c:v>-0.18623230224734111</c:v>
                </c:pt>
                <c:pt idx="221">
                  <c:v>-0.19002914779036906</c:v>
                </c:pt>
                <c:pt idx="222">
                  <c:v>-0.21148724751864045</c:v>
                </c:pt>
                <c:pt idx="223">
                  <c:v>-0.21163766164334818</c:v>
                </c:pt>
                <c:pt idx="224">
                  <c:v>-0.2075485616604491</c:v>
                </c:pt>
                <c:pt idx="225">
                  <c:v>-0.22408161842578522</c:v>
                </c:pt>
                <c:pt idx="226">
                  <c:v>-0.22514201891596408</c:v>
                </c:pt>
                <c:pt idx="227">
                  <c:v>-0.22606602935525899</c:v>
                </c:pt>
                <c:pt idx="228">
                  <c:v>-0.22909778584697338</c:v>
                </c:pt>
                <c:pt idx="229">
                  <c:v>-0.23071234027182297</c:v>
                </c:pt>
                <c:pt idx="230">
                  <c:v>-0.22746241292342217</c:v>
                </c:pt>
                <c:pt idx="231">
                  <c:v>-0.22995725724422078</c:v>
                </c:pt>
                <c:pt idx="232">
                  <c:v>-0.22047387920791772</c:v>
                </c:pt>
                <c:pt idx="233">
                  <c:v>-0.22410948316987334</c:v>
                </c:pt>
                <c:pt idx="234">
                  <c:v>-0.22377106266728886</c:v>
                </c:pt>
                <c:pt idx="235">
                  <c:v>-0.22432574072115763</c:v>
                </c:pt>
                <c:pt idx="236">
                  <c:v>-0.22802178147018082</c:v>
                </c:pt>
                <c:pt idx="237">
                  <c:v>-0.21325507505053687</c:v>
                </c:pt>
                <c:pt idx="238">
                  <c:v>-0.21752121520386969</c:v>
                </c:pt>
                <c:pt idx="239">
                  <c:v>-0.21817000089814953</c:v>
                </c:pt>
                <c:pt idx="240">
                  <c:v>-0.20830033880955612</c:v>
                </c:pt>
                <c:pt idx="241">
                  <c:v>-0.19836109408709035</c:v>
                </c:pt>
                <c:pt idx="242">
                  <c:v>-0.19163412723976925</c:v>
                </c:pt>
                <c:pt idx="243">
                  <c:v>-0.18424377794821223</c:v>
                </c:pt>
                <c:pt idx="244">
                  <c:v>-0.19104834354891564</c:v>
                </c:pt>
                <c:pt idx="245">
                  <c:v>-0.19060881349939418</c:v>
                </c:pt>
                <c:pt idx="246">
                  <c:v>-0.19715334867362588</c:v>
                </c:pt>
                <c:pt idx="247">
                  <c:v>-0.19010005665118568</c:v>
                </c:pt>
                <c:pt idx="248">
                  <c:v>-0.18915327856315756</c:v>
                </c:pt>
                <c:pt idx="249">
                  <c:v>-0.16856431174504172</c:v>
                </c:pt>
                <c:pt idx="250">
                  <c:v>-0.16138896791413626</c:v>
                </c:pt>
                <c:pt idx="251">
                  <c:v>-0.15604460259388175</c:v>
                </c:pt>
                <c:pt idx="252">
                  <c:v>-0.10363679205101084</c:v>
                </c:pt>
                <c:pt idx="253">
                  <c:v>-8.5512556096582815E-2</c:v>
                </c:pt>
                <c:pt idx="254">
                  <c:v>-6.1771157631101747E-2</c:v>
                </c:pt>
                <c:pt idx="255">
                  <c:v>-9.3263688399781497E-2</c:v>
                </c:pt>
                <c:pt idx="256">
                  <c:v>-7.3796742381266878E-2</c:v>
                </c:pt>
                <c:pt idx="257">
                  <c:v>-8.751822155732758E-2</c:v>
                </c:pt>
                <c:pt idx="258">
                  <c:v>-7.0746183454047262E-2</c:v>
                </c:pt>
                <c:pt idx="259">
                  <c:v>-4.4196305792560509E-2</c:v>
                </c:pt>
                <c:pt idx="260">
                  <c:v>-4.4413319226393355E-2</c:v>
                </c:pt>
                <c:pt idx="261">
                  <c:v>-7.8405312091057722E-2</c:v>
                </c:pt>
                <c:pt idx="262">
                  <c:v>-7.8405312091057722E-2</c:v>
                </c:pt>
                <c:pt idx="263">
                  <c:v>-7.8405312091057722E-2</c:v>
                </c:pt>
                <c:pt idx="264">
                  <c:v>-5.9645493799542315E-2</c:v>
                </c:pt>
                <c:pt idx="265">
                  <c:v>-4.6951823821735239E-2</c:v>
                </c:pt>
                <c:pt idx="266">
                  <c:v>-4.4340971393252104E-2</c:v>
                </c:pt>
                <c:pt idx="267">
                  <c:v>-4.4807619975836044E-2</c:v>
                </c:pt>
                <c:pt idx="268">
                  <c:v>-7.7018592872766689E-2</c:v>
                </c:pt>
                <c:pt idx="269">
                  <c:v>-7.9824260754713938E-2</c:v>
                </c:pt>
                <c:pt idx="270">
                  <c:v>-9.659525552946624E-2</c:v>
                </c:pt>
                <c:pt idx="271">
                  <c:v>-0.11237476885479891</c:v>
                </c:pt>
                <c:pt idx="272">
                  <c:v>-9.5718457578470639E-2</c:v>
                </c:pt>
                <c:pt idx="273">
                  <c:v>-0.10144283794650066</c:v>
                </c:pt>
                <c:pt idx="274">
                  <c:v>-8.9974452649009828E-2</c:v>
                </c:pt>
                <c:pt idx="275">
                  <c:v>-9.6355989682228804E-2</c:v>
                </c:pt>
                <c:pt idx="276">
                  <c:v>-9.8318600999641292E-2</c:v>
                </c:pt>
                <c:pt idx="277">
                  <c:v>-0.10028127147255494</c:v>
                </c:pt>
                <c:pt idx="278">
                  <c:v>-0.10140139493100553</c:v>
                </c:pt>
              </c:numCache>
            </c:numRef>
          </c:val>
          <c:smooth val="0"/>
          <c:extLst>
            <c:ext xmlns:c16="http://schemas.microsoft.com/office/drawing/2014/chart" uri="{C3380CC4-5D6E-409C-BE32-E72D297353CC}">
              <c16:uniqueId val="{00000000-AEEE-4225-823E-B691E3D1D579}"/>
            </c:ext>
          </c:extLst>
        </c:ser>
        <c:ser>
          <c:idx val="1"/>
          <c:order val="1"/>
          <c:tx>
            <c:strRef>
              <c:f>exhange!$F$5:$F$6</c:f>
              <c:strCache>
                <c:ptCount val="2"/>
                <c:pt idx="0">
                  <c:v>RUTJS</c:v>
                </c:pt>
              </c:strCache>
            </c:strRef>
          </c:tx>
          <c:spPr>
            <a:ln w="28575" cap="rnd">
              <a:solidFill>
                <a:srgbClr val="C00000"/>
              </a:solidFill>
              <a:round/>
            </a:ln>
            <a:effectLst/>
          </c:spPr>
          <c:marker>
            <c:symbol val="none"/>
          </c:marker>
          <c:cat>
            <c:numRef>
              <c:f>exhange!$D$22:$D$300</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exhange!$F$22:$F$300</c:f>
              <c:numCache>
                <c:formatCode>General</c:formatCode>
                <c:ptCount val="279"/>
                <c:pt idx="0">
                  <c:v>5.454486793260771E-2</c:v>
                </c:pt>
                <c:pt idx="1">
                  <c:v>5.2806559319841018E-2</c:v>
                </c:pt>
                <c:pt idx="2">
                  <c:v>6.2897460529245164E-2</c:v>
                </c:pt>
                <c:pt idx="3">
                  <c:v>4.4953024413849296E-2</c:v>
                </c:pt>
                <c:pt idx="4">
                  <c:v>4.2973833239712489E-2</c:v>
                </c:pt>
                <c:pt idx="5">
                  <c:v>3.7287549288178679E-2</c:v>
                </c:pt>
                <c:pt idx="6">
                  <c:v>3.0788075689007655E-2</c:v>
                </c:pt>
                <c:pt idx="7">
                  <c:v>2.1312341938649393E-2</c:v>
                </c:pt>
                <c:pt idx="8">
                  <c:v>2.7769799383859595E-2</c:v>
                </c:pt>
                <c:pt idx="9">
                  <c:v>1.817430898393757E-2</c:v>
                </c:pt>
                <c:pt idx="10">
                  <c:v>1.3462885482042664E-2</c:v>
                </c:pt>
                <c:pt idx="11">
                  <c:v>8.428966899364676E-3</c:v>
                </c:pt>
                <c:pt idx="12">
                  <c:v>4.5335544506079906E-3</c:v>
                </c:pt>
                <c:pt idx="13">
                  <c:v>7.0337174077845788E-3</c:v>
                </c:pt>
                <c:pt idx="14">
                  <c:v>3.6682067428943754E-2</c:v>
                </c:pt>
                <c:pt idx="15">
                  <c:v>3.0298637673422113E-2</c:v>
                </c:pt>
                <c:pt idx="16">
                  <c:v>9.4025957736258992E-3</c:v>
                </c:pt>
                <c:pt idx="17">
                  <c:v>9.9732116763334711E-3</c:v>
                </c:pt>
                <c:pt idx="18">
                  <c:v>2.3662029536925089E-2</c:v>
                </c:pt>
                <c:pt idx="19">
                  <c:v>3.6699952592456397E-2</c:v>
                </c:pt>
                <c:pt idx="20">
                  <c:v>6.8486565124020959E-2</c:v>
                </c:pt>
                <c:pt idx="21">
                  <c:v>5.2847243289924628E-2</c:v>
                </c:pt>
                <c:pt idx="22">
                  <c:v>8.2243836574524831E-2</c:v>
                </c:pt>
                <c:pt idx="23">
                  <c:v>0.11363734933639347</c:v>
                </c:pt>
                <c:pt idx="24">
                  <c:v>0.2924861434918099</c:v>
                </c:pt>
                <c:pt idx="25">
                  <c:v>0.29763904379150685</c:v>
                </c:pt>
                <c:pt idx="26">
                  <c:v>0.31348198278108319</c:v>
                </c:pt>
                <c:pt idx="27">
                  <c:v>0.2754817098409682</c:v>
                </c:pt>
                <c:pt idx="28">
                  <c:v>0.32193102203900514</c:v>
                </c:pt>
                <c:pt idx="29">
                  <c:v>0.3918835588942039</c:v>
                </c:pt>
                <c:pt idx="30">
                  <c:v>0.47890161956642319</c:v>
                </c:pt>
                <c:pt idx="31">
                  <c:v>0.41681296267767187</c:v>
                </c:pt>
                <c:pt idx="32">
                  <c:v>0.37828586231472616</c:v>
                </c:pt>
                <c:pt idx="33">
                  <c:v>0.37070071793895043</c:v>
                </c:pt>
                <c:pt idx="34">
                  <c:v>0.29849305301863915</c:v>
                </c:pt>
                <c:pt idx="35">
                  <c:v>0.29788386187557281</c:v>
                </c:pt>
                <c:pt idx="36">
                  <c:v>0.27170481677097424</c:v>
                </c:pt>
                <c:pt idx="37">
                  <c:v>0.25754352154152094</c:v>
                </c:pt>
                <c:pt idx="38">
                  <c:v>0.25124463838499933</c:v>
                </c:pt>
                <c:pt idx="39">
                  <c:v>0.26317386423786182</c:v>
                </c:pt>
                <c:pt idx="40">
                  <c:v>0.25769497549320686</c:v>
                </c:pt>
                <c:pt idx="41">
                  <c:v>0.22691435154948336</c:v>
                </c:pt>
                <c:pt idx="42">
                  <c:v>0.18093854562423839</c:v>
                </c:pt>
                <c:pt idx="43">
                  <c:v>0.14569801632640822</c:v>
                </c:pt>
                <c:pt idx="44">
                  <c:v>0.16611438648905208</c:v>
                </c:pt>
                <c:pt idx="45">
                  <c:v>0.10844230543280764</c:v>
                </c:pt>
                <c:pt idx="46">
                  <c:v>6.0961655166557271E-2</c:v>
                </c:pt>
                <c:pt idx="47">
                  <c:v>-1.3813638665329808E-2</c:v>
                </c:pt>
                <c:pt idx="48">
                  <c:v>-3.0263739773481069E-2</c:v>
                </c:pt>
                <c:pt idx="49">
                  <c:v>-2.1059477655195113E-2</c:v>
                </c:pt>
                <c:pt idx="50">
                  <c:v>1.5712915266181016E-2</c:v>
                </c:pt>
                <c:pt idx="51">
                  <c:v>7.5428832295905135E-3</c:v>
                </c:pt>
                <c:pt idx="52">
                  <c:v>-3.9466324820849774E-2</c:v>
                </c:pt>
                <c:pt idx="53">
                  <c:v>-9.1486668219680434E-2</c:v>
                </c:pt>
                <c:pt idx="54">
                  <c:v>-8.675230175658255E-2</c:v>
                </c:pt>
                <c:pt idx="55">
                  <c:v>-4.582371421271958E-2</c:v>
                </c:pt>
                <c:pt idx="56">
                  <c:v>-3.7593941898400152E-2</c:v>
                </c:pt>
                <c:pt idx="57">
                  <c:v>-3.4197419978276189E-2</c:v>
                </c:pt>
                <c:pt idx="58">
                  <c:v>-2.2084533402574102E-2</c:v>
                </c:pt>
                <c:pt idx="59">
                  <c:v>-3.3615645239511771E-2</c:v>
                </c:pt>
                <c:pt idx="60">
                  <c:v>-3.5331366240072271E-2</c:v>
                </c:pt>
                <c:pt idx="61">
                  <c:v>-5.0681533805105206E-2</c:v>
                </c:pt>
                <c:pt idx="62">
                  <c:v>-7.9115110920072285E-2</c:v>
                </c:pt>
                <c:pt idx="63">
                  <c:v>-0.10311218611158379</c:v>
                </c:pt>
                <c:pt idx="64">
                  <c:v>-9.43363347600501E-2</c:v>
                </c:pt>
                <c:pt idx="65">
                  <c:v>-0.12490667821676027</c:v>
                </c:pt>
                <c:pt idx="66">
                  <c:v>-0.12134157833635517</c:v>
                </c:pt>
                <c:pt idx="67">
                  <c:v>-0.13343796387989215</c:v>
                </c:pt>
                <c:pt idx="68">
                  <c:v>-0.14483066001992428</c:v>
                </c:pt>
                <c:pt idx="69">
                  <c:v>-0.16304927334207031</c:v>
                </c:pt>
                <c:pt idx="70">
                  <c:v>-0.16400931561770959</c:v>
                </c:pt>
                <c:pt idx="71">
                  <c:v>-0.16387882443461299</c:v>
                </c:pt>
                <c:pt idx="72">
                  <c:v>-0.24608291911271607</c:v>
                </c:pt>
                <c:pt idx="73">
                  <c:v>-0.23185979497805342</c:v>
                </c:pt>
                <c:pt idx="74">
                  <c:v>-0.1892070870595044</c:v>
                </c:pt>
                <c:pt idx="75">
                  <c:v>-0.19086530218899278</c:v>
                </c:pt>
                <c:pt idx="76">
                  <c:v>-0.19086530218899278</c:v>
                </c:pt>
                <c:pt idx="77">
                  <c:v>-0.22901045812146492</c:v>
                </c:pt>
                <c:pt idx="78">
                  <c:v>-0.30417769952605522</c:v>
                </c:pt>
                <c:pt idx="79">
                  <c:v>-0.27941098036296519</c:v>
                </c:pt>
                <c:pt idx="80">
                  <c:v>-0.30170334739284455</c:v>
                </c:pt>
                <c:pt idx="81">
                  <c:v>-0.29821310770253318</c:v>
                </c:pt>
                <c:pt idx="82">
                  <c:v>-0.30116579980065117</c:v>
                </c:pt>
                <c:pt idx="83">
                  <c:v>-0.3350518297333378</c:v>
                </c:pt>
                <c:pt idx="84">
                  <c:v>-0.37174940086570007</c:v>
                </c:pt>
                <c:pt idx="85">
                  <c:v>-0.42820034595657819</c:v>
                </c:pt>
                <c:pt idx="86">
                  <c:v>-0.45464605259935365</c:v>
                </c:pt>
                <c:pt idx="87">
                  <c:v>-0.39245973593950367</c:v>
                </c:pt>
                <c:pt idx="88">
                  <c:v>-0.21060423444201004</c:v>
                </c:pt>
                <c:pt idx="89">
                  <c:v>-0.16241484415888507</c:v>
                </c:pt>
                <c:pt idx="90">
                  <c:v>-0.24976115113778508</c:v>
                </c:pt>
                <c:pt idx="91">
                  <c:v>-0.26203388921635407</c:v>
                </c:pt>
                <c:pt idx="92">
                  <c:v>-0.26656468973247005</c:v>
                </c:pt>
                <c:pt idx="93">
                  <c:v>-0.25896324715013441</c:v>
                </c:pt>
                <c:pt idx="94">
                  <c:v>-0.26393793590902126</c:v>
                </c:pt>
                <c:pt idx="95">
                  <c:v>-0.21945239908908243</c:v>
                </c:pt>
                <c:pt idx="96">
                  <c:v>-0.21353540271542304</c:v>
                </c:pt>
                <c:pt idx="97">
                  <c:v>-0.22482200430317834</c:v>
                </c:pt>
                <c:pt idx="98">
                  <c:v>-0.24814211997061864</c:v>
                </c:pt>
                <c:pt idx="99">
                  <c:v>-0.30417666937070797</c:v>
                </c:pt>
                <c:pt idx="100">
                  <c:v>-0.30417666937070797</c:v>
                </c:pt>
                <c:pt idx="101">
                  <c:v>-0.28671001754877912</c:v>
                </c:pt>
                <c:pt idx="102">
                  <c:v>-0.27255976652036584</c:v>
                </c:pt>
                <c:pt idx="103">
                  <c:v>-0.24535755581493257</c:v>
                </c:pt>
                <c:pt idx="104">
                  <c:v>-0.28976098305805453</c:v>
                </c:pt>
                <c:pt idx="105">
                  <c:v>-0.29181874743449887</c:v>
                </c:pt>
                <c:pt idx="106">
                  <c:v>-0.29181874743449887</c:v>
                </c:pt>
                <c:pt idx="107">
                  <c:v>-0.29609242178240658</c:v>
                </c:pt>
                <c:pt idx="108">
                  <c:v>-0.30400187834203107</c:v>
                </c:pt>
                <c:pt idx="109">
                  <c:v>-0.31563996340155387</c:v>
                </c:pt>
                <c:pt idx="110">
                  <c:v>-0.30552578160046284</c:v>
                </c:pt>
                <c:pt idx="111">
                  <c:v>-0.22470746002147024</c:v>
                </c:pt>
                <c:pt idx="112">
                  <c:v>-0.22619820880239527</c:v>
                </c:pt>
                <c:pt idx="113">
                  <c:v>-0.30847734719708519</c:v>
                </c:pt>
                <c:pt idx="114">
                  <c:v>-0.30859721387426964</c:v>
                </c:pt>
                <c:pt idx="115">
                  <c:v>-0.23853622751738368</c:v>
                </c:pt>
                <c:pt idx="116">
                  <c:v>-0.22062327190993414</c:v>
                </c:pt>
                <c:pt idx="117">
                  <c:v>-0.2694583747223902</c:v>
                </c:pt>
                <c:pt idx="118">
                  <c:v>-0.1984152913663666</c:v>
                </c:pt>
                <c:pt idx="119">
                  <c:v>-0.21055114241817785</c:v>
                </c:pt>
                <c:pt idx="120">
                  <c:v>-0.25120756160080271</c:v>
                </c:pt>
                <c:pt idx="121">
                  <c:v>-0.12974056432889891</c:v>
                </c:pt>
                <c:pt idx="122">
                  <c:v>-0.10349521607455192</c:v>
                </c:pt>
                <c:pt idx="123">
                  <c:v>-0.12168546706528272</c:v>
                </c:pt>
                <c:pt idx="124">
                  <c:v>-0.14065027387876361</c:v>
                </c:pt>
                <c:pt idx="125">
                  <c:v>-0.17345850089691583</c:v>
                </c:pt>
                <c:pt idx="126">
                  <c:v>-0.1670513023696385</c:v>
                </c:pt>
                <c:pt idx="127">
                  <c:v>-0.16344427558230512</c:v>
                </c:pt>
                <c:pt idx="128">
                  <c:v>-0.16284559070636218</c:v>
                </c:pt>
                <c:pt idx="129">
                  <c:v>-0.19171870688957893</c:v>
                </c:pt>
                <c:pt idx="130">
                  <c:v>-0.19171870688957893</c:v>
                </c:pt>
                <c:pt idx="131">
                  <c:v>-0.19742981890342648</c:v>
                </c:pt>
                <c:pt idx="132">
                  <c:v>-0.20168506639221695</c:v>
                </c:pt>
                <c:pt idx="133">
                  <c:v>-0.18708893819460148</c:v>
                </c:pt>
                <c:pt idx="134">
                  <c:v>-0.19092980267477033</c:v>
                </c:pt>
                <c:pt idx="135">
                  <c:v>-0.16602883774996235</c:v>
                </c:pt>
                <c:pt idx="136">
                  <c:v>-0.16602883774996235</c:v>
                </c:pt>
                <c:pt idx="137">
                  <c:v>-0.14957480837541448</c:v>
                </c:pt>
                <c:pt idx="138">
                  <c:v>-0.11417334429428672</c:v>
                </c:pt>
                <c:pt idx="139">
                  <c:v>-0.126639879709737</c:v>
                </c:pt>
                <c:pt idx="140">
                  <c:v>-0.11466455011806831</c:v>
                </c:pt>
                <c:pt idx="141">
                  <c:v>-0.10126644476490232</c:v>
                </c:pt>
                <c:pt idx="142">
                  <c:v>-0.10126644476490232</c:v>
                </c:pt>
                <c:pt idx="143">
                  <c:v>-0.12670596540104562</c:v>
                </c:pt>
                <c:pt idx="144">
                  <c:v>-0.12327319926940117</c:v>
                </c:pt>
                <c:pt idx="145">
                  <c:v>-0.11908052060384477</c:v>
                </c:pt>
                <c:pt idx="146">
                  <c:v>-0.12334545050838286</c:v>
                </c:pt>
                <c:pt idx="147">
                  <c:v>-0.11908052060384477</c:v>
                </c:pt>
                <c:pt idx="148">
                  <c:v>-0.11908052060384477</c:v>
                </c:pt>
                <c:pt idx="149">
                  <c:v>-0.11476845609330155</c:v>
                </c:pt>
                <c:pt idx="150">
                  <c:v>-0.12602780747243947</c:v>
                </c:pt>
                <c:pt idx="151">
                  <c:v>-0.11642227890791301</c:v>
                </c:pt>
                <c:pt idx="152">
                  <c:v>-0.11851060369891675</c:v>
                </c:pt>
                <c:pt idx="153">
                  <c:v>-0.11752755630638645</c:v>
                </c:pt>
                <c:pt idx="154">
                  <c:v>-0.11752755630638645</c:v>
                </c:pt>
                <c:pt idx="155">
                  <c:v>-0.10729110556440857</c:v>
                </c:pt>
                <c:pt idx="156">
                  <c:v>-0.10777004921213562</c:v>
                </c:pt>
                <c:pt idx="157">
                  <c:v>-0.11594893725400679</c:v>
                </c:pt>
                <c:pt idx="158">
                  <c:v>-0.13766022844578263</c:v>
                </c:pt>
                <c:pt idx="159">
                  <c:v>-0.14710487205043843</c:v>
                </c:pt>
                <c:pt idx="160">
                  <c:v>-0.14710487205043843</c:v>
                </c:pt>
                <c:pt idx="161">
                  <c:v>-0.13124699432016951</c:v>
                </c:pt>
                <c:pt idx="162">
                  <c:v>-0.13197358387344993</c:v>
                </c:pt>
                <c:pt idx="163">
                  <c:v>-0.13091642746731025</c:v>
                </c:pt>
                <c:pt idx="164">
                  <c:v>-0.1249749299478955</c:v>
                </c:pt>
                <c:pt idx="165">
                  <c:v>-0.11946706694129827</c:v>
                </c:pt>
                <c:pt idx="166">
                  <c:v>-0.11946706694129827</c:v>
                </c:pt>
                <c:pt idx="167">
                  <c:v>-0.12027181856394997</c:v>
                </c:pt>
                <c:pt idx="168">
                  <c:v>-0.12992588505086</c:v>
                </c:pt>
                <c:pt idx="169">
                  <c:v>-0.12338730137333864</c:v>
                </c:pt>
                <c:pt idx="170">
                  <c:v>-0.12299382440637618</c:v>
                </c:pt>
                <c:pt idx="171">
                  <c:v>-0.11689694885632518</c:v>
                </c:pt>
                <c:pt idx="172">
                  <c:v>-0.11689694885632518</c:v>
                </c:pt>
                <c:pt idx="173">
                  <c:v>-0.11157577068697511</c:v>
                </c:pt>
                <c:pt idx="174">
                  <c:v>-0.10495006388039796</c:v>
                </c:pt>
                <c:pt idx="175">
                  <c:v>-0.11412662526646722</c:v>
                </c:pt>
                <c:pt idx="176">
                  <c:v>-0.11522735962372055</c:v>
                </c:pt>
                <c:pt idx="177">
                  <c:v>-0.11680119238901421</c:v>
                </c:pt>
                <c:pt idx="178">
                  <c:v>-0.11680119238901421</c:v>
                </c:pt>
                <c:pt idx="179">
                  <c:v>-0.12347530310050225</c:v>
                </c:pt>
                <c:pt idx="180">
                  <c:v>-0.13178460664742775</c:v>
                </c:pt>
                <c:pt idx="181">
                  <c:v>-0.13002485129750418</c:v>
                </c:pt>
                <c:pt idx="182">
                  <c:v>-0.13367722304650353</c:v>
                </c:pt>
                <c:pt idx="183">
                  <c:v>-0.12218649246950619</c:v>
                </c:pt>
                <c:pt idx="184">
                  <c:v>-0.12218649246950619</c:v>
                </c:pt>
                <c:pt idx="185">
                  <c:v>-0.12689325030220955</c:v>
                </c:pt>
                <c:pt idx="186">
                  <c:v>-0.11871118709869499</c:v>
                </c:pt>
                <c:pt idx="187">
                  <c:v>-0.11705219868480676</c:v>
                </c:pt>
                <c:pt idx="188">
                  <c:v>-0.14767736888598626</c:v>
                </c:pt>
                <c:pt idx="189">
                  <c:v>-0.16590705085033552</c:v>
                </c:pt>
                <c:pt idx="190">
                  <c:v>-0.16590705085033552</c:v>
                </c:pt>
                <c:pt idx="191">
                  <c:v>-0.12131148814192838</c:v>
                </c:pt>
                <c:pt idx="192">
                  <c:v>-0.11445550030169005</c:v>
                </c:pt>
                <c:pt idx="193">
                  <c:v>-0.12647863169489404</c:v>
                </c:pt>
                <c:pt idx="194">
                  <c:v>-0.14164714874090145</c:v>
                </c:pt>
                <c:pt idx="195">
                  <c:v>-0.11176957122848785</c:v>
                </c:pt>
                <c:pt idx="196">
                  <c:v>-0.11176957122848785</c:v>
                </c:pt>
                <c:pt idx="197">
                  <c:v>-0.10121611396065577</c:v>
                </c:pt>
                <c:pt idx="198">
                  <c:v>-0.10290079105040384</c:v>
                </c:pt>
                <c:pt idx="199">
                  <c:v>-8.5989506395499182E-2</c:v>
                </c:pt>
                <c:pt idx="200">
                  <c:v>-8.8719497606051467E-2</c:v>
                </c:pt>
                <c:pt idx="201">
                  <c:v>-0.1023852143694155</c:v>
                </c:pt>
                <c:pt idx="202">
                  <c:v>-7.7194710244878673E-2</c:v>
                </c:pt>
                <c:pt idx="203">
                  <c:v>-5.974231852056322E-2</c:v>
                </c:pt>
                <c:pt idx="204">
                  <c:v>-4.8266631251962622E-2</c:v>
                </c:pt>
                <c:pt idx="205">
                  <c:v>-5.9202508388915165E-2</c:v>
                </c:pt>
                <c:pt idx="206">
                  <c:v>-8.5167743167679832E-2</c:v>
                </c:pt>
                <c:pt idx="207">
                  <c:v>-9.2147854348001879E-2</c:v>
                </c:pt>
                <c:pt idx="208">
                  <c:v>-9.3478119700435514E-2</c:v>
                </c:pt>
                <c:pt idx="209">
                  <c:v>-9.2786846959084013E-2</c:v>
                </c:pt>
                <c:pt idx="210">
                  <c:v>-9.7671915452551827E-2</c:v>
                </c:pt>
                <c:pt idx="211">
                  <c:v>-0.1007210963781866</c:v>
                </c:pt>
                <c:pt idx="212">
                  <c:v>-0.10152906118798199</c:v>
                </c:pt>
                <c:pt idx="213">
                  <c:v>-9.61098696285696E-2</c:v>
                </c:pt>
                <c:pt idx="214">
                  <c:v>-9.2521392664276281E-2</c:v>
                </c:pt>
                <c:pt idx="215">
                  <c:v>-9.0820821718174294E-2</c:v>
                </c:pt>
                <c:pt idx="216">
                  <c:v>-8.3167118727477396E-2</c:v>
                </c:pt>
                <c:pt idx="217">
                  <c:v>-0.10059155238446871</c:v>
                </c:pt>
                <c:pt idx="218">
                  <c:v>-9.8424573706012763E-2</c:v>
                </c:pt>
                <c:pt idx="219">
                  <c:v>-7.9864914667685527E-2</c:v>
                </c:pt>
                <c:pt idx="220">
                  <c:v>-8.4233739461422097E-2</c:v>
                </c:pt>
                <c:pt idx="221">
                  <c:v>-8.4233739461422097E-2</c:v>
                </c:pt>
                <c:pt idx="222">
                  <c:v>-0.10053268944028204</c:v>
                </c:pt>
                <c:pt idx="223">
                  <c:v>-0.10066801747521748</c:v>
                </c:pt>
                <c:pt idx="224">
                  <c:v>-9.1731738560758114E-2</c:v>
                </c:pt>
                <c:pt idx="225">
                  <c:v>-0.10470729395221712</c:v>
                </c:pt>
                <c:pt idx="226">
                  <c:v>-0.10457043159905366</c:v>
                </c:pt>
                <c:pt idx="227">
                  <c:v>-0.10434240302110176</c:v>
                </c:pt>
                <c:pt idx="228">
                  <c:v>-0.10598993567376391</c:v>
                </c:pt>
                <c:pt idx="229">
                  <c:v>-0.10690624879362609</c:v>
                </c:pt>
                <c:pt idx="230">
                  <c:v>-0.10579998168115123</c:v>
                </c:pt>
                <c:pt idx="231">
                  <c:v>-0.10594415983933336</c:v>
                </c:pt>
                <c:pt idx="232">
                  <c:v>-9.7810881096061397E-2</c:v>
                </c:pt>
                <c:pt idx="233">
                  <c:v>-0.10193107572904392</c:v>
                </c:pt>
                <c:pt idx="234">
                  <c:v>-0.10052375806746849</c:v>
                </c:pt>
                <c:pt idx="235">
                  <c:v>-0.10211269525613265</c:v>
                </c:pt>
                <c:pt idx="236">
                  <c:v>-9.3184384651405106E-2</c:v>
                </c:pt>
                <c:pt idx="237">
                  <c:v>-9.212253485652222E-2</c:v>
                </c:pt>
                <c:pt idx="238">
                  <c:v>-9.5791429438776055E-2</c:v>
                </c:pt>
                <c:pt idx="239">
                  <c:v>-0.10071313421638295</c:v>
                </c:pt>
                <c:pt idx="240">
                  <c:v>-8.8535906507726247E-2</c:v>
                </c:pt>
                <c:pt idx="241">
                  <c:v>-7.7448259914441042E-2</c:v>
                </c:pt>
                <c:pt idx="242">
                  <c:v>-7.3521618142102119E-2</c:v>
                </c:pt>
                <c:pt idx="243">
                  <c:v>-6.1014074521044348E-2</c:v>
                </c:pt>
                <c:pt idx="244">
                  <c:v>-6.6678452448766246E-2</c:v>
                </c:pt>
                <c:pt idx="245">
                  <c:v>-6.4188810620818604E-2</c:v>
                </c:pt>
                <c:pt idx="246">
                  <c:v>-7.4264835297530585E-2</c:v>
                </c:pt>
                <c:pt idx="247">
                  <c:v>-6.7935567955809573E-2</c:v>
                </c:pt>
                <c:pt idx="248">
                  <c:v>-5.7614799897111935E-2</c:v>
                </c:pt>
                <c:pt idx="249">
                  <c:v>-4.9027174870805768E-2</c:v>
                </c:pt>
                <c:pt idx="250">
                  <c:v>-4.4227255259540188E-2</c:v>
                </c:pt>
                <c:pt idx="251">
                  <c:v>-3.8398979982323223E-2</c:v>
                </c:pt>
                <c:pt idx="252">
                  <c:v>8.6755160091965822E-3</c:v>
                </c:pt>
                <c:pt idx="253">
                  <c:v>2.5299541838733841E-2</c:v>
                </c:pt>
                <c:pt idx="254">
                  <c:v>5.3473703160933028E-2</c:v>
                </c:pt>
                <c:pt idx="255">
                  <c:v>2.6359767137676626E-2</c:v>
                </c:pt>
                <c:pt idx="256">
                  <c:v>4.3696665870980089E-2</c:v>
                </c:pt>
                <c:pt idx="257">
                  <c:v>3.0182790531251724E-2</c:v>
                </c:pt>
                <c:pt idx="258">
                  <c:v>4.9231919159657966E-2</c:v>
                </c:pt>
                <c:pt idx="259">
                  <c:v>7.4639255926093107E-2</c:v>
                </c:pt>
                <c:pt idx="260">
                  <c:v>7.444693987259654E-2</c:v>
                </c:pt>
                <c:pt idx="261">
                  <c:v>4.432343183554599E-2</c:v>
                </c:pt>
                <c:pt idx="262">
                  <c:v>4.432343183554599E-2</c:v>
                </c:pt>
                <c:pt idx="263">
                  <c:v>4.432343183554599E-2</c:v>
                </c:pt>
                <c:pt idx="264">
                  <c:v>6.2807782980416893E-2</c:v>
                </c:pt>
                <c:pt idx="265">
                  <c:v>7.4034564746797149E-2</c:v>
                </c:pt>
                <c:pt idx="266">
                  <c:v>7.6343705483089552E-2</c:v>
                </c:pt>
                <c:pt idx="267">
                  <c:v>6.6436753848600594E-2</c:v>
                </c:pt>
                <c:pt idx="268">
                  <c:v>3.9882348277045621E-2</c:v>
                </c:pt>
                <c:pt idx="269">
                  <c:v>3.6321277473897684E-2</c:v>
                </c:pt>
                <c:pt idx="270">
                  <c:v>2.3278739230244816E-2</c:v>
                </c:pt>
                <c:pt idx="271">
                  <c:v>1.4104828030914063E-2</c:v>
                </c:pt>
                <c:pt idx="272">
                  <c:v>1.9252102532886783E-2</c:v>
                </c:pt>
                <c:pt idx="273">
                  <c:v>1.3161823977036025E-2</c:v>
                </c:pt>
                <c:pt idx="274">
                  <c:v>2.7262836842777527E-2</c:v>
                </c:pt>
                <c:pt idx="275">
                  <c:v>2.0605618814439564E-2</c:v>
                </c:pt>
                <c:pt idx="276">
                  <c:v>1.9430290741002221E-2</c:v>
                </c:pt>
                <c:pt idx="277">
                  <c:v>2.4662297604864047E-2</c:v>
                </c:pt>
                <c:pt idx="278">
                  <c:v>1.6936056232056407E-2</c:v>
                </c:pt>
              </c:numCache>
            </c:numRef>
          </c:val>
          <c:smooth val="0"/>
          <c:extLst>
            <c:ext xmlns:c16="http://schemas.microsoft.com/office/drawing/2014/chart" uri="{C3380CC4-5D6E-409C-BE32-E72D297353CC}">
              <c16:uniqueId val="{00000001-AEEE-4225-823E-B691E3D1D579}"/>
            </c:ext>
          </c:extLst>
        </c:ser>
        <c:ser>
          <c:idx val="2"/>
          <c:order val="2"/>
          <c:tx>
            <c:strRef>
              <c:f>exhange!$G$5:$G$6</c:f>
              <c:strCache>
                <c:ptCount val="2"/>
                <c:pt idx="0">
                  <c:v>RUUZS</c:v>
                </c:pt>
              </c:strCache>
            </c:strRef>
          </c:tx>
          <c:spPr>
            <a:ln w="28575" cap="rnd">
              <a:solidFill>
                <a:schemeClr val="accent2"/>
              </a:solidFill>
              <a:round/>
            </a:ln>
            <a:effectLst/>
          </c:spPr>
          <c:marker>
            <c:symbol val="none"/>
          </c:marker>
          <c:cat>
            <c:numRef>
              <c:f>exhange!$D$22:$D$300</c:f>
              <c:numCache>
                <c:formatCode>dd\.mm\.yyyy</c:formatCode>
                <c:ptCount val="279"/>
                <c:pt idx="0">
                  <c:v>44585</c:v>
                </c:pt>
                <c:pt idx="1">
                  <c:v>44586</c:v>
                </c:pt>
                <c:pt idx="2">
                  <c:v>44587</c:v>
                </c:pt>
                <c:pt idx="3">
                  <c:v>44588</c:v>
                </c:pt>
                <c:pt idx="4">
                  <c:v>44589</c:v>
                </c:pt>
                <c:pt idx="5">
                  <c:v>44592</c:v>
                </c:pt>
                <c:pt idx="6">
                  <c:v>44593</c:v>
                </c:pt>
                <c:pt idx="7">
                  <c:v>44594</c:v>
                </c:pt>
                <c:pt idx="8">
                  <c:v>44595</c:v>
                </c:pt>
                <c:pt idx="9">
                  <c:v>44596</c:v>
                </c:pt>
                <c:pt idx="10">
                  <c:v>44599</c:v>
                </c:pt>
                <c:pt idx="11">
                  <c:v>44600</c:v>
                </c:pt>
                <c:pt idx="12">
                  <c:v>44601</c:v>
                </c:pt>
                <c:pt idx="13">
                  <c:v>44602</c:v>
                </c:pt>
                <c:pt idx="14">
                  <c:v>44603</c:v>
                </c:pt>
                <c:pt idx="15">
                  <c:v>44606</c:v>
                </c:pt>
                <c:pt idx="16">
                  <c:v>44607</c:v>
                </c:pt>
                <c:pt idx="17">
                  <c:v>44608</c:v>
                </c:pt>
                <c:pt idx="18">
                  <c:v>44609</c:v>
                </c:pt>
                <c:pt idx="19">
                  <c:v>44610</c:v>
                </c:pt>
                <c:pt idx="20">
                  <c:v>44613</c:v>
                </c:pt>
                <c:pt idx="21">
                  <c:v>44614</c:v>
                </c:pt>
                <c:pt idx="22">
                  <c:v>44615</c:v>
                </c:pt>
                <c:pt idx="23">
                  <c:v>44616</c:v>
                </c:pt>
                <c:pt idx="24">
                  <c:v>44617</c:v>
                </c:pt>
                <c:pt idx="25">
                  <c:v>44620</c:v>
                </c:pt>
                <c:pt idx="26">
                  <c:v>44621</c:v>
                </c:pt>
                <c:pt idx="27">
                  <c:v>44622</c:v>
                </c:pt>
                <c:pt idx="28">
                  <c:v>44623</c:v>
                </c:pt>
                <c:pt idx="29">
                  <c:v>44624</c:v>
                </c:pt>
                <c:pt idx="30" formatCode="m/d/yyyy">
                  <c:v>44627</c:v>
                </c:pt>
                <c:pt idx="31">
                  <c:v>44628</c:v>
                </c:pt>
                <c:pt idx="32">
                  <c:v>44629</c:v>
                </c:pt>
                <c:pt idx="33">
                  <c:v>44630</c:v>
                </c:pt>
                <c:pt idx="34">
                  <c:v>44631</c:v>
                </c:pt>
                <c:pt idx="35">
                  <c:v>44634</c:v>
                </c:pt>
                <c:pt idx="36">
                  <c:v>44635</c:v>
                </c:pt>
                <c:pt idx="37">
                  <c:v>44636</c:v>
                </c:pt>
                <c:pt idx="38">
                  <c:v>44637</c:v>
                </c:pt>
                <c:pt idx="39">
                  <c:v>44638</c:v>
                </c:pt>
                <c:pt idx="40" formatCode="m/d/yyyy">
                  <c:v>44641</c:v>
                </c:pt>
                <c:pt idx="41" formatCode="m/d/yyyy">
                  <c:v>44642</c:v>
                </c:pt>
                <c:pt idx="42">
                  <c:v>44643</c:v>
                </c:pt>
                <c:pt idx="43">
                  <c:v>44644</c:v>
                </c:pt>
                <c:pt idx="44">
                  <c:v>44645</c:v>
                </c:pt>
                <c:pt idx="45">
                  <c:v>44648</c:v>
                </c:pt>
                <c:pt idx="46">
                  <c:v>44649</c:v>
                </c:pt>
                <c:pt idx="47">
                  <c:v>44650</c:v>
                </c:pt>
                <c:pt idx="48">
                  <c:v>44651</c:v>
                </c:pt>
                <c:pt idx="49">
                  <c:v>44652</c:v>
                </c:pt>
                <c:pt idx="50">
                  <c:v>44655</c:v>
                </c:pt>
                <c:pt idx="51">
                  <c:v>44656</c:v>
                </c:pt>
                <c:pt idx="52">
                  <c:v>44657</c:v>
                </c:pt>
                <c:pt idx="53">
                  <c:v>44658</c:v>
                </c:pt>
                <c:pt idx="54">
                  <c:v>44659</c:v>
                </c:pt>
                <c:pt idx="55">
                  <c:v>44662</c:v>
                </c:pt>
                <c:pt idx="56">
                  <c:v>44663</c:v>
                </c:pt>
                <c:pt idx="57">
                  <c:v>44664</c:v>
                </c:pt>
                <c:pt idx="58">
                  <c:v>44665</c:v>
                </c:pt>
                <c:pt idx="59">
                  <c:v>44666</c:v>
                </c:pt>
                <c:pt idx="60">
                  <c:v>44669</c:v>
                </c:pt>
                <c:pt idx="61">
                  <c:v>44670</c:v>
                </c:pt>
                <c:pt idx="62">
                  <c:v>44671</c:v>
                </c:pt>
                <c:pt idx="63">
                  <c:v>44672</c:v>
                </c:pt>
                <c:pt idx="64">
                  <c:v>44673</c:v>
                </c:pt>
                <c:pt idx="65">
                  <c:v>44676</c:v>
                </c:pt>
                <c:pt idx="66">
                  <c:v>44677</c:v>
                </c:pt>
                <c:pt idx="67">
                  <c:v>44678</c:v>
                </c:pt>
                <c:pt idx="68">
                  <c:v>44679</c:v>
                </c:pt>
                <c:pt idx="69">
                  <c:v>44680</c:v>
                </c:pt>
                <c:pt idx="70">
                  <c:v>44683</c:v>
                </c:pt>
                <c:pt idx="71">
                  <c:v>44684</c:v>
                </c:pt>
                <c:pt idx="72">
                  <c:v>44685</c:v>
                </c:pt>
                <c:pt idx="73">
                  <c:v>44686</c:v>
                </c:pt>
                <c:pt idx="74">
                  <c:v>44687</c:v>
                </c:pt>
                <c:pt idx="75">
                  <c:v>44690</c:v>
                </c:pt>
                <c:pt idx="76">
                  <c:v>44691</c:v>
                </c:pt>
                <c:pt idx="77">
                  <c:v>44692</c:v>
                </c:pt>
                <c:pt idx="78">
                  <c:v>44693</c:v>
                </c:pt>
                <c:pt idx="79">
                  <c:v>44694</c:v>
                </c:pt>
                <c:pt idx="80">
                  <c:v>44697</c:v>
                </c:pt>
                <c:pt idx="81">
                  <c:v>44698</c:v>
                </c:pt>
                <c:pt idx="82">
                  <c:v>44699</c:v>
                </c:pt>
                <c:pt idx="83">
                  <c:v>44700</c:v>
                </c:pt>
                <c:pt idx="84">
                  <c:v>44701</c:v>
                </c:pt>
                <c:pt idx="85">
                  <c:v>44704</c:v>
                </c:pt>
                <c:pt idx="86">
                  <c:v>44705</c:v>
                </c:pt>
                <c:pt idx="87">
                  <c:v>44706</c:v>
                </c:pt>
                <c:pt idx="88">
                  <c:v>44707</c:v>
                </c:pt>
                <c:pt idx="89">
                  <c:v>44708</c:v>
                </c:pt>
                <c:pt idx="90">
                  <c:v>44711</c:v>
                </c:pt>
                <c:pt idx="91">
                  <c:v>44712</c:v>
                </c:pt>
                <c:pt idx="92">
                  <c:v>44713</c:v>
                </c:pt>
                <c:pt idx="93">
                  <c:v>44714</c:v>
                </c:pt>
                <c:pt idx="94">
                  <c:v>44715</c:v>
                </c:pt>
                <c:pt idx="95" formatCode="m/d/yyyy">
                  <c:v>44718</c:v>
                </c:pt>
                <c:pt idx="96" formatCode="m/d/yyyy">
                  <c:v>44719</c:v>
                </c:pt>
                <c:pt idx="97" formatCode="m/d/yyyy">
                  <c:v>44720</c:v>
                </c:pt>
                <c:pt idx="98" formatCode="m/d/yyyy">
                  <c:v>44721</c:v>
                </c:pt>
                <c:pt idx="99" formatCode="m/d/yyyy">
                  <c:v>44722</c:v>
                </c:pt>
                <c:pt idx="100" formatCode="m/d/yyyy">
                  <c:v>44724</c:v>
                </c:pt>
                <c:pt idx="101" formatCode="m/d/yyyy">
                  <c:v>44725</c:v>
                </c:pt>
                <c:pt idx="102" formatCode="m/d/yyyy">
                  <c:v>44726</c:v>
                </c:pt>
                <c:pt idx="103" formatCode="m/d/yyyy">
                  <c:v>44727</c:v>
                </c:pt>
                <c:pt idx="104" formatCode="m/d/yyyy">
                  <c:v>44728</c:v>
                </c:pt>
                <c:pt idx="105" formatCode="m/d/yyyy">
                  <c:v>44729</c:v>
                </c:pt>
                <c:pt idx="106" formatCode="m/d/yyyy">
                  <c:v>44731</c:v>
                </c:pt>
                <c:pt idx="107" formatCode="m/d/yyyy">
                  <c:v>44732</c:v>
                </c:pt>
                <c:pt idx="108" formatCode="m/d/yyyy">
                  <c:v>44733</c:v>
                </c:pt>
                <c:pt idx="109" formatCode="m/d/yyyy">
                  <c:v>44734</c:v>
                </c:pt>
                <c:pt idx="110" formatCode="m/d/yyyy">
                  <c:v>44735</c:v>
                </c:pt>
                <c:pt idx="111" formatCode="m/d/yyyy">
                  <c:v>44736</c:v>
                </c:pt>
                <c:pt idx="112" formatCode="m/d/yyyy">
                  <c:v>44738</c:v>
                </c:pt>
                <c:pt idx="113" formatCode="m/d/yyyy">
                  <c:v>44739</c:v>
                </c:pt>
                <c:pt idx="114" formatCode="m/d/yyyy">
                  <c:v>44740</c:v>
                </c:pt>
                <c:pt idx="115" formatCode="m/d/yyyy">
                  <c:v>44741</c:v>
                </c:pt>
                <c:pt idx="116" formatCode="m/d/yyyy">
                  <c:v>44742</c:v>
                </c:pt>
                <c:pt idx="117" formatCode="m/d/yyyy">
                  <c:v>44743</c:v>
                </c:pt>
                <c:pt idx="118" formatCode="m/d/yyyy">
                  <c:v>44745</c:v>
                </c:pt>
                <c:pt idx="119" formatCode="m/d/yyyy">
                  <c:v>44746</c:v>
                </c:pt>
                <c:pt idx="120" formatCode="m/d/yyyy">
                  <c:v>44747</c:v>
                </c:pt>
                <c:pt idx="121" formatCode="m/d/yyyy">
                  <c:v>44748</c:v>
                </c:pt>
                <c:pt idx="122" formatCode="m/d/yyyy">
                  <c:v>44749</c:v>
                </c:pt>
                <c:pt idx="123" formatCode="m/d/yyyy">
                  <c:v>44750</c:v>
                </c:pt>
                <c:pt idx="124" formatCode="m/d/yyyy">
                  <c:v>44752</c:v>
                </c:pt>
                <c:pt idx="125" formatCode="m/d/yyyy">
                  <c:v>44753</c:v>
                </c:pt>
                <c:pt idx="126" formatCode="m/d/yyyy">
                  <c:v>44754</c:v>
                </c:pt>
                <c:pt idx="127" formatCode="m/d/yyyy">
                  <c:v>44755</c:v>
                </c:pt>
                <c:pt idx="128" formatCode="m/d/yyyy">
                  <c:v>44756</c:v>
                </c:pt>
                <c:pt idx="129" formatCode="m/d/yyyy">
                  <c:v>44757</c:v>
                </c:pt>
                <c:pt idx="130" formatCode="m/d/yyyy">
                  <c:v>44759</c:v>
                </c:pt>
                <c:pt idx="131" formatCode="m/d/yyyy">
                  <c:v>44760</c:v>
                </c:pt>
                <c:pt idx="132" formatCode="m/d/yyyy">
                  <c:v>44761</c:v>
                </c:pt>
                <c:pt idx="133" formatCode="m/d/yyyy">
                  <c:v>44762</c:v>
                </c:pt>
                <c:pt idx="134" formatCode="m/d/yyyy">
                  <c:v>44763</c:v>
                </c:pt>
                <c:pt idx="135" formatCode="m/d/yyyy">
                  <c:v>44764</c:v>
                </c:pt>
                <c:pt idx="136" formatCode="m/d/yyyy">
                  <c:v>44766</c:v>
                </c:pt>
                <c:pt idx="137" formatCode="m/d/yyyy">
                  <c:v>44767</c:v>
                </c:pt>
                <c:pt idx="138" formatCode="m/d/yyyy">
                  <c:v>44768</c:v>
                </c:pt>
                <c:pt idx="139" formatCode="m/d/yyyy">
                  <c:v>44769</c:v>
                </c:pt>
                <c:pt idx="140" formatCode="m/d/yyyy">
                  <c:v>44770</c:v>
                </c:pt>
                <c:pt idx="141" formatCode="m/d/yyyy">
                  <c:v>44771</c:v>
                </c:pt>
                <c:pt idx="142" formatCode="m/d/yyyy">
                  <c:v>44773</c:v>
                </c:pt>
                <c:pt idx="143" formatCode="m/d/yyyy">
                  <c:v>44774</c:v>
                </c:pt>
                <c:pt idx="144" formatCode="m/d/yyyy">
                  <c:v>44775</c:v>
                </c:pt>
                <c:pt idx="145" formatCode="m/d/yyyy">
                  <c:v>44776</c:v>
                </c:pt>
                <c:pt idx="146" formatCode="m/d/yyyy">
                  <c:v>44777</c:v>
                </c:pt>
                <c:pt idx="147" formatCode="m/d/yyyy">
                  <c:v>44778</c:v>
                </c:pt>
                <c:pt idx="148" formatCode="m/d/yyyy">
                  <c:v>44780</c:v>
                </c:pt>
                <c:pt idx="149" formatCode="m/d/yyyy">
                  <c:v>44781</c:v>
                </c:pt>
                <c:pt idx="150" formatCode="m/d/yyyy">
                  <c:v>44782</c:v>
                </c:pt>
                <c:pt idx="151" formatCode="m/d/yyyy">
                  <c:v>44783</c:v>
                </c:pt>
                <c:pt idx="152" formatCode="m/d/yyyy">
                  <c:v>44784</c:v>
                </c:pt>
                <c:pt idx="153" formatCode="m/d/yyyy">
                  <c:v>44785</c:v>
                </c:pt>
                <c:pt idx="154" formatCode="m/d/yyyy">
                  <c:v>44787</c:v>
                </c:pt>
                <c:pt idx="155" formatCode="m/d/yyyy">
                  <c:v>44788</c:v>
                </c:pt>
                <c:pt idx="156" formatCode="m/d/yyyy">
                  <c:v>44789</c:v>
                </c:pt>
                <c:pt idx="157" formatCode="m/d/yyyy">
                  <c:v>44790</c:v>
                </c:pt>
                <c:pt idx="158" formatCode="m/d/yyyy">
                  <c:v>44791</c:v>
                </c:pt>
                <c:pt idx="159" formatCode="m/d/yyyy">
                  <c:v>44792</c:v>
                </c:pt>
                <c:pt idx="160" formatCode="m/d/yyyy">
                  <c:v>44794</c:v>
                </c:pt>
                <c:pt idx="161" formatCode="m/d/yyyy">
                  <c:v>44795</c:v>
                </c:pt>
                <c:pt idx="162" formatCode="m/d/yyyy">
                  <c:v>44796</c:v>
                </c:pt>
                <c:pt idx="163" formatCode="m/d/yyyy">
                  <c:v>44797</c:v>
                </c:pt>
                <c:pt idx="164" formatCode="m/d/yyyy">
                  <c:v>44798</c:v>
                </c:pt>
                <c:pt idx="165" formatCode="m/d/yyyy">
                  <c:v>44799</c:v>
                </c:pt>
                <c:pt idx="166" formatCode="m/d/yyyy">
                  <c:v>44801</c:v>
                </c:pt>
                <c:pt idx="167" formatCode="m/d/yyyy">
                  <c:v>44802</c:v>
                </c:pt>
                <c:pt idx="168" formatCode="m/d/yyyy">
                  <c:v>44803</c:v>
                </c:pt>
                <c:pt idx="169" formatCode="m/d/yyyy">
                  <c:v>44804</c:v>
                </c:pt>
                <c:pt idx="170" formatCode="m/d/yyyy">
                  <c:v>44805</c:v>
                </c:pt>
                <c:pt idx="171" formatCode="m/d/yyyy">
                  <c:v>44806</c:v>
                </c:pt>
                <c:pt idx="172" formatCode="m/d/yyyy">
                  <c:v>44808</c:v>
                </c:pt>
                <c:pt idx="173" formatCode="m/d/yyyy">
                  <c:v>44809</c:v>
                </c:pt>
                <c:pt idx="174" formatCode="m/d/yyyy">
                  <c:v>44810</c:v>
                </c:pt>
                <c:pt idx="175" formatCode="m/d/yyyy">
                  <c:v>44811</c:v>
                </c:pt>
                <c:pt idx="176" formatCode="m/d/yyyy">
                  <c:v>44812</c:v>
                </c:pt>
                <c:pt idx="177" formatCode="m/d/yyyy">
                  <c:v>44813</c:v>
                </c:pt>
                <c:pt idx="178" formatCode="m/d/yyyy">
                  <c:v>44815</c:v>
                </c:pt>
                <c:pt idx="179" formatCode="m/d/yyyy">
                  <c:v>44816</c:v>
                </c:pt>
                <c:pt idx="180" formatCode="m/d/yyyy">
                  <c:v>44817</c:v>
                </c:pt>
                <c:pt idx="181" formatCode="m/d/yyyy">
                  <c:v>44818</c:v>
                </c:pt>
                <c:pt idx="182" formatCode="m/d/yyyy">
                  <c:v>44819</c:v>
                </c:pt>
                <c:pt idx="183" formatCode="m/d/yyyy">
                  <c:v>44820</c:v>
                </c:pt>
                <c:pt idx="184" formatCode="m/d/yyyy">
                  <c:v>44822</c:v>
                </c:pt>
                <c:pt idx="185" formatCode="m/d/yyyy">
                  <c:v>44823</c:v>
                </c:pt>
                <c:pt idx="186" formatCode="m/d/yyyy">
                  <c:v>44824</c:v>
                </c:pt>
                <c:pt idx="187" formatCode="m/d/yyyy">
                  <c:v>44825</c:v>
                </c:pt>
                <c:pt idx="188" formatCode="m/d/yyyy">
                  <c:v>44826</c:v>
                </c:pt>
                <c:pt idx="189" formatCode="m/d/yyyy">
                  <c:v>44827</c:v>
                </c:pt>
                <c:pt idx="190" formatCode="m/d/yyyy">
                  <c:v>44829</c:v>
                </c:pt>
                <c:pt idx="191" formatCode="m/d/yyyy">
                  <c:v>44830</c:v>
                </c:pt>
                <c:pt idx="192" formatCode="m/d/yyyy">
                  <c:v>44831</c:v>
                </c:pt>
                <c:pt idx="193" formatCode="m/d/yyyy">
                  <c:v>44832</c:v>
                </c:pt>
                <c:pt idx="194" formatCode="m/d/yyyy">
                  <c:v>44833</c:v>
                </c:pt>
                <c:pt idx="195" formatCode="m/d/yyyy">
                  <c:v>44834</c:v>
                </c:pt>
                <c:pt idx="196" formatCode="m/d/yyyy">
                  <c:v>44836</c:v>
                </c:pt>
                <c:pt idx="197" formatCode="m/d/yyyy">
                  <c:v>44837</c:v>
                </c:pt>
                <c:pt idx="198" formatCode="m/d/yyyy">
                  <c:v>44838</c:v>
                </c:pt>
                <c:pt idx="199" formatCode="m/d/yyyy">
                  <c:v>44839</c:v>
                </c:pt>
                <c:pt idx="200" formatCode="m/d/yyyy">
                  <c:v>44840</c:v>
                </c:pt>
                <c:pt idx="201" formatCode="m/d/yyyy">
                  <c:v>44841</c:v>
                </c:pt>
                <c:pt idx="202" formatCode="m/d/yyyy">
                  <c:v>44844</c:v>
                </c:pt>
                <c:pt idx="203" formatCode="m/d/yyyy">
                  <c:v>44845</c:v>
                </c:pt>
                <c:pt idx="204" formatCode="m/d/yyyy">
                  <c:v>44846</c:v>
                </c:pt>
                <c:pt idx="205" formatCode="m/d/yyyy">
                  <c:v>44847</c:v>
                </c:pt>
                <c:pt idx="206" formatCode="m/d/yyyy">
                  <c:v>44848</c:v>
                </c:pt>
                <c:pt idx="207" formatCode="dd/mm/yyyy;@">
                  <c:v>44851</c:v>
                </c:pt>
                <c:pt idx="208" formatCode="dd/mm/yyyy;@">
                  <c:v>44852</c:v>
                </c:pt>
                <c:pt idx="209" formatCode="dd/mm/yyyy;@">
                  <c:v>44853</c:v>
                </c:pt>
                <c:pt idx="210" formatCode="dd/mm/yyyy;@">
                  <c:v>44854</c:v>
                </c:pt>
                <c:pt idx="211" formatCode="dd/mm/yyyy;@">
                  <c:v>44855</c:v>
                </c:pt>
                <c:pt idx="212" formatCode="dd/mm/yyyy;@">
                  <c:v>44858</c:v>
                </c:pt>
                <c:pt idx="213" formatCode="dd/mm/yyyy;@">
                  <c:v>44859</c:v>
                </c:pt>
                <c:pt idx="214" formatCode="dd/mm/yyyy;@">
                  <c:v>44860</c:v>
                </c:pt>
                <c:pt idx="215" formatCode="dd/mm/yyyy;@">
                  <c:v>44861</c:v>
                </c:pt>
                <c:pt idx="216" formatCode="dd/mm/yyyy;@">
                  <c:v>44862</c:v>
                </c:pt>
                <c:pt idx="217" formatCode="dd/mm/yyyy;@">
                  <c:v>44865</c:v>
                </c:pt>
                <c:pt idx="218" formatCode="dd/mm/yyyy;@">
                  <c:v>44866</c:v>
                </c:pt>
                <c:pt idx="219" formatCode="dd/mm/yyyy;@">
                  <c:v>44867</c:v>
                </c:pt>
                <c:pt idx="220" formatCode="dd/mm/yyyy;@">
                  <c:v>44868</c:v>
                </c:pt>
                <c:pt idx="221" formatCode="dd/mm/yyyy;@">
                  <c:v>44869</c:v>
                </c:pt>
                <c:pt idx="222" formatCode="dd/mm/yyyy;@">
                  <c:v>44872</c:v>
                </c:pt>
                <c:pt idx="223" formatCode="dd/mm/yyyy;@">
                  <c:v>44873</c:v>
                </c:pt>
                <c:pt idx="224" formatCode="dd/mm/yyyy;@">
                  <c:v>44874</c:v>
                </c:pt>
                <c:pt idx="225" formatCode="dd/mm/yyyy;@">
                  <c:v>44875</c:v>
                </c:pt>
                <c:pt idx="226" formatCode="dd/mm/yyyy;@">
                  <c:v>44876</c:v>
                </c:pt>
                <c:pt idx="227" formatCode="dd/mm/yyyy;@">
                  <c:v>44879</c:v>
                </c:pt>
                <c:pt idx="228" formatCode="dd/mm/yyyy;@">
                  <c:v>44880</c:v>
                </c:pt>
                <c:pt idx="229" formatCode="dd/mm/yyyy;@">
                  <c:v>44881</c:v>
                </c:pt>
                <c:pt idx="230" formatCode="dd/mm/yyyy;@">
                  <c:v>44882</c:v>
                </c:pt>
                <c:pt idx="231" formatCode="dd/mm/yyyy;@">
                  <c:v>44883</c:v>
                </c:pt>
                <c:pt idx="232" formatCode="dd/mm/yyyy;@">
                  <c:v>44886</c:v>
                </c:pt>
                <c:pt idx="233" formatCode="dd/mm/yyyy;@">
                  <c:v>44887</c:v>
                </c:pt>
                <c:pt idx="234" formatCode="dd/mm/yyyy;@">
                  <c:v>44888</c:v>
                </c:pt>
                <c:pt idx="235" formatCode="dd/mm/yyyy;@">
                  <c:v>44889</c:v>
                </c:pt>
                <c:pt idx="236" formatCode="dd/mm/yyyy;@">
                  <c:v>44890</c:v>
                </c:pt>
                <c:pt idx="237" formatCode="dd/mm/yyyy;@">
                  <c:v>44893</c:v>
                </c:pt>
                <c:pt idx="238" formatCode="dd/mm/yyyy;@">
                  <c:v>44894</c:v>
                </c:pt>
                <c:pt idx="239" formatCode="dd/mm/yyyy;@">
                  <c:v>44895</c:v>
                </c:pt>
                <c:pt idx="240" formatCode="dd/mm/yyyy;@">
                  <c:v>44896</c:v>
                </c:pt>
                <c:pt idx="241" formatCode="dd/mm/yyyy;@">
                  <c:v>44897</c:v>
                </c:pt>
                <c:pt idx="242" formatCode="dd/mm/yyyy;@">
                  <c:v>44900</c:v>
                </c:pt>
                <c:pt idx="243" formatCode="dd/mm/yyyy;@">
                  <c:v>44901</c:v>
                </c:pt>
                <c:pt idx="244" formatCode="dd/mm/yyyy;@">
                  <c:v>44902</c:v>
                </c:pt>
                <c:pt idx="245" formatCode="dd/mm/yyyy;@">
                  <c:v>44903</c:v>
                </c:pt>
                <c:pt idx="246" formatCode="dd/mm/yyyy;@">
                  <c:v>44904</c:v>
                </c:pt>
                <c:pt idx="247" formatCode="dd/mm/yyyy;@">
                  <c:v>44907</c:v>
                </c:pt>
                <c:pt idx="248" formatCode="dd/mm/yyyy;@">
                  <c:v>44908</c:v>
                </c:pt>
                <c:pt idx="249" formatCode="dd/mm/yyyy;@">
                  <c:v>44909</c:v>
                </c:pt>
                <c:pt idx="250" formatCode="dd/mm/yyyy;@">
                  <c:v>44910</c:v>
                </c:pt>
                <c:pt idx="251" formatCode="dd/mm/yyyy;@">
                  <c:v>44911</c:v>
                </c:pt>
                <c:pt idx="252" formatCode="dd/mm/yyyy;@">
                  <c:v>44914</c:v>
                </c:pt>
                <c:pt idx="253" formatCode="dd/mm/yyyy;@">
                  <c:v>44915</c:v>
                </c:pt>
                <c:pt idx="254" formatCode="dd/mm/yyyy;@">
                  <c:v>44916</c:v>
                </c:pt>
                <c:pt idx="255" formatCode="dd/mm/yyyy;@">
                  <c:v>44917</c:v>
                </c:pt>
                <c:pt idx="256" formatCode="dd/mm/yyyy;@">
                  <c:v>44918</c:v>
                </c:pt>
                <c:pt idx="257" formatCode="dd/mm/yyyy;@">
                  <c:v>44921</c:v>
                </c:pt>
                <c:pt idx="258" formatCode="dd/mm/yyyy;@">
                  <c:v>44922</c:v>
                </c:pt>
                <c:pt idx="259" formatCode="dd/mm/yyyy;@">
                  <c:v>44923</c:v>
                </c:pt>
                <c:pt idx="260" formatCode="dd/mm/yyyy;@">
                  <c:v>44924</c:v>
                </c:pt>
                <c:pt idx="261" formatCode="dd/mm/yyyy;@">
                  <c:v>44925</c:v>
                </c:pt>
                <c:pt idx="262" formatCode="dd/mm/yyyy;@">
                  <c:v>44927</c:v>
                </c:pt>
                <c:pt idx="263" formatCode="dd/mm/yyyy;@">
                  <c:v>44928</c:v>
                </c:pt>
                <c:pt idx="264" formatCode="dd/mm/yyyy;@">
                  <c:v>44929</c:v>
                </c:pt>
                <c:pt idx="265" formatCode="dd/mm/yyyy;@">
                  <c:v>44930</c:v>
                </c:pt>
                <c:pt idx="266" formatCode="dd/mm/yyyy;@">
                  <c:v>44931</c:v>
                </c:pt>
                <c:pt idx="267" formatCode="dd/mm/yyyy;@">
                  <c:v>44932</c:v>
                </c:pt>
                <c:pt idx="268" formatCode="dd/mm/yyyy;@">
                  <c:v>44570</c:v>
                </c:pt>
                <c:pt idx="269" formatCode="dd/mm/yyyy;@">
                  <c:v>44571</c:v>
                </c:pt>
                <c:pt idx="270" formatCode="dd/mm/yyyy;@">
                  <c:v>44572</c:v>
                </c:pt>
                <c:pt idx="271" formatCode="dd/mm/yyyy;@">
                  <c:v>44573</c:v>
                </c:pt>
                <c:pt idx="272" formatCode="dd/mm/yyyy;@">
                  <c:v>44574</c:v>
                </c:pt>
                <c:pt idx="273" formatCode="dd/mm/yyyy;@">
                  <c:v>44577</c:v>
                </c:pt>
                <c:pt idx="274" formatCode="dd/mm/yyyy;@">
                  <c:v>44578</c:v>
                </c:pt>
                <c:pt idx="275" formatCode="dd/mm/yyyy;@">
                  <c:v>44579</c:v>
                </c:pt>
                <c:pt idx="276" formatCode="dd/mm/yyyy;@">
                  <c:v>44580</c:v>
                </c:pt>
                <c:pt idx="277" formatCode="dd/mm/yyyy;@">
                  <c:v>44581</c:v>
                </c:pt>
                <c:pt idx="278" formatCode="dd/mm/yyyy;@">
                  <c:v>44584</c:v>
                </c:pt>
              </c:numCache>
            </c:numRef>
          </c:cat>
          <c:val>
            <c:numRef>
              <c:f>exhange!$G$22:$G$300</c:f>
              <c:numCache>
                <c:formatCode>General</c:formatCode>
                <c:ptCount val="279"/>
                <c:pt idx="0">
                  <c:v>5.3356011452338259E-2</c:v>
                </c:pt>
                <c:pt idx="1">
                  <c:v>5.2025301921691525E-2</c:v>
                </c:pt>
                <c:pt idx="2">
                  <c:v>6.239501535087888E-2</c:v>
                </c:pt>
                <c:pt idx="3">
                  <c:v>4.4777205336874681E-2</c:v>
                </c:pt>
                <c:pt idx="4">
                  <c:v>4.2540880759421751E-2</c:v>
                </c:pt>
                <c:pt idx="5">
                  <c:v>3.7487577327615207E-2</c:v>
                </c:pt>
                <c:pt idx="6">
                  <c:v>3.0938347852800918E-2</c:v>
                </c:pt>
                <c:pt idx="7">
                  <c:v>1.92477197815214E-2</c:v>
                </c:pt>
                <c:pt idx="8">
                  <c:v>2.4547269799244043E-2</c:v>
                </c:pt>
                <c:pt idx="9">
                  <c:v>1.4302524964605601E-2</c:v>
                </c:pt>
                <c:pt idx="10">
                  <c:v>9.43806850583917E-3</c:v>
                </c:pt>
                <c:pt idx="11">
                  <c:v>3.6458922323977516E-3</c:v>
                </c:pt>
                <c:pt idx="12">
                  <c:v>1.0138861869442017E-3</c:v>
                </c:pt>
                <c:pt idx="13">
                  <c:v>4.072779204281507E-3</c:v>
                </c:pt>
                <c:pt idx="14">
                  <c:v>3.102521417075943E-2</c:v>
                </c:pt>
                <c:pt idx="15">
                  <c:v>2.6740018812908106E-2</c:v>
                </c:pt>
                <c:pt idx="16">
                  <c:v>9.1928632304519864E-3</c:v>
                </c:pt>
                <c:pt idx="17">
                  <c:v>7.3688086988413781E-3</c:v>
                </c:pt>
                <c:pt idx="18">
                  <c:v>2.0065026716468148E-2</c:v>
                </c:pt>
                <c:pt idx="19">
                  <c:v>3.3256260309347585E-2</c:v>
                </c:pt>
                <c:pt idx="20">
                  <c:v>6.6320957108176093E-2</c:v>
                </c:pt>
                <c:pt idx="21">
                  <c:v>4.7898198276963733E-2</c:v>
                </c:pt>
                <c:pt idx="22">
                  <c:v>7.9250032398883286E-2</c:v>
                </c:pt>
                <c:pt idx="23">
                  <c:v>0.11127512408384022</c:v>
                </c:pt>
                <c:pt idx="24">
                  <c:v>0.29018359545614925</c:v>
                </c:pt>
                <c:pt idx="25">
                  <c:v>0.29362727063917649</c:v>
                </c:pt>
                <c:pt idx="26">
                  <c:v>0.3102151732455376</c:v>
                </c:pt>
                <c:pt idx="27">
                  <c:v>0.27107861013926582</c:v>
                </c:pt>
                <c:pt idx="28">
                  <c:v>0.3166839801641117</c:v>
                </c:pt>
                <c:pt idx="29">
                  <c:v>0.38678696796649759</c:v>
                </c:pt>
                <c:pt idx="30">
                  <c:v>0.47450396197609612</c:v>
                </c:pt>
                <c:pt idx="31">
                  <c:v>0.41116927263609049</c:v>
                </c:pt>
                <c:pt idx="32">
                  <c:v>0.3740279552120569</c:v>
                </c:pt>
                <c:pt idx="33">
                  <c:v>0.36513191510954579</c:v>
                </c:pt>
                <c:pt idx="34">
                  <c:v>0.33720509478282878</c:v>
                </c:pt>
                <c:pt idx="35">
                  <c:v>0.33580773244297046</c:v>
                </c:pt>
                <c:pt idx="36">
                  <c:v>0.31353800471471027</c:v>
                </c:pt>
                <c:pt idx="37">
                  <c:v>0.30019013258416294</c:v>
                </c:pt>
                <c:pt idx="38">
                  <c:v>0.24336902222591639</c:v>
                </c:pt>
                <c:pt idx="39">
                  <c:v>0.25542372297847038</c:v>
                </c:pt>
                <c:pt idx="40">
                  <c:v>0.23862632503306258</c:v>
                </c:pt>
                <c:pt idx="41">
                  <c:v>0.23221102369431557</c:v>
                </c:pt>
                <c:pt idx="42">
                  <c:v>0.18660097962359556</c:v>
                </c:pt>
                <c:pt idx="43">
                  <c:v>0.18174374119988956</c:v>
                </c:pt>
                <c:pt idx="44">
                  <c:v>0.17543766071459954</c:v>
                </c:pt>
                <c:pt idx="45">
                  <c:v>0.11887148408650117</c:v>
                </c:pt>
                <c:pt idx="46">
                  <c:v>7.2951216010456288E-2</c:v>
                </c:pt>
                <c:pt idx="47">
                  <c:v>9.1867305695948698E-2</c:v>
                </c:pt>
                <c:pt idx="48">
                  <c:v>7.7642201435992209E-2</c:v>
                </c:pt>
                <c:pt idx="49">
                  <c:v>6.4237413058206516E-2</c:v>
                </c:pt>
                <c:pt idx="50">
                  <c:v>6.3974020680263699E-2</c:v>
                </c:pt>
                <c:pt idx="51">
                  <c:v>5.78438200729402E-2</c:v>
                </c:pt>
                <c:pt idx="52">
                  <c:v>1.6034357679290068E-2</c:v>
                </c:pt>
                <c:pt idx="53">
                  <c:v>-3.4143020595739815E-2</c:v>
                </c:pt>
                <c:pt idx="54">
                  <c:v>-2.8578579403469861E-2</c:v>
                </c:pt>
                <c:pt idx="55">
                  <c:v>1.1385453343810581E-2</c:v>
                </c:pt>
                <c:pt idx="56">
                  <c:v>2.1115861558098858E-2</c:v>
                </c:pt>
                <c:pt idx="57">
                  <c:v>2.1589015125237476E-2</c:v>
                </c:pt>
                <c:pt idx="58">
                  <c:v>3.5375198053116175E-2</c:v>
                </c:pt>
                <c:pt idx="59">
                  <c:v>2.5454603475470905E-2</c:v>
                </c:pt>
                <c:pt idx="60">
                  <c:v>2.489836776621035E-2</c:v>
                </c:pt>
                <c:pt idx="61">
                  <c:v>1.1007864908256448E-2</c:v>
                </c:pt>
                <c:pt idx="62">
                  <c:v>-1.6890696516001835E-2</c:v>
                </c:pt>
                <c:pt idx="63">
                  <c:v>-4.0939191001180708E-2</c:v>
                </c:pt>
                <c:pt idx="64">
                  <c:v>-3.0135141790312625E-2</c:v>
                </c:pt>
                <c:pt idx="65">
                  <c:v>-6.0394562931085138E-2</c:v>
                </c:pt>
                <c:pt idx="66">
                  <c:v>-5.2521489688118761E-2</c:v>
                </c:pt>
                <c:pt idx="67">
                  <c:v>-6.1374249402948999E-2</c:v>
                </c:pt>
                <c:pt idx="68">
                  <c:v>-7.0033458739568344E-2</c:v>
                </c:pt>
                <c:pt idx="69">
                  <c:v>-8.5743393683591185E-2</c:v>
                </c:pt>
                <c:pt idx="70">
                  <c:v>-8.612797067459077E-2</c:v>
                </c:pt>
                <c:pt idx="71">
                  <c:v>-8.4144874170496653E-2</c:v>
                </c:pt>
                <c:pt idx="72">
                  <c:v>-0.1607250912316418</c:v>
                </c:pt>
                <c:pt idx="73">
                  <c:v>-0.14820211954263507</c:v>
                </c:pt>
                <c:pt idx="74">
                  <c:v>-0.10414948820350456</c:v>
                </c:pt>
                <c:pt idx="75">
                  <c:v>-0.10608573723968973</c:v>
                </c:pt>
                <c:pt idx="76">
                  <c:v>-0.1079802824504803</c:v>
                </c:pt>
                <c:pt idx="77">
                  <c:v>-0.14630258007762031</c:v>
                </c:pt>
                <c:pt idx="78">
                  <c:v>-0.21585769059457194</c:v>
                </c:pt>
                <c:pt idx="79">
                  <c:v>-0.19107591631751508</c:v>
                </c:pt>
                <c:pt idx="80">
                  <c:v>-0.21378341214206342</c:v>
                </c:pt>
                <c:pt idx="81">
                  <c:v>-0.20829024812858421</c:v>
                </c:pt>
                <c:pt idx="82">
                  <c:v>-0.20961615393811694</c:v>
                </c:pt>
                <c:pt idx="83">
                  <c:v>-0.23744775568600951</c:v>
                </c:pt>
                <c:pt idx="84">
                  <c:v>-0.26907974263483236</c:v>
                </c:pt>
                <c:pt idx="85">
                  <c:v>-0.32050304452602019</c:v>
                </c:pt>
                <c:pt idx="86">
                  <c:v>-0.34384042183828289</c:v>
                </c:pt>
                <c:pt idx="87">
                  <c:v>-0.28536559042131304</c:v>
                </c:pt>
                <c:pt idx="88">
                  <c:v>-0.16679595948814407</c:v>
                </c:pt>
                <c:pt idx="89">
                  <c:v>-0.14028019224720123</c:v>
                </c:pt>
                <c:pt idx="90">
                  <c:v>-0.22040818691312891</c:v>
                </c:pt>
                <c:pt idx="91">
                  <c:v>-0.23396225547441385</c:v>
                </c:pt>
                <c:pt idx="92">
                  <c:v>-0.23515016768631902</c:v>
                </c:pt>
                <c:pt idx="93">
                  <c:v>-0.22889755169987835</c:v>
                </c:pt>
                <c:pt idx="94">
                  <c:v>-0.24330519221430702</c:v>
                </c:pt>
                <c:pt idx="95">
                  <c:v>-0.24591883469730891</c:v>
                </c:pt>
                <c:pt idx="96">
                  <c:v>-0.24712906653434463</c:v>
                </c:pt>
                <c:pt idx="97">
                  <c:v>-0.28080428800900514</c:v>
                </c:pt>
                <c:pt idx="98">
                  <c:v>-0.27970387261170915</c:v>
                </c:pt>
                <c:pt idx="99">
                  <c:v>-0.3351947409776157</c:v>
                </c:pt>
                <c:pt idx="100">
                  <c:v>-0.3351947409776157</c:v>
                </c:pt>
                <c:pt idx="101">
                  <c:v>-0.33363813017994026</c:v>
                </c:pt>
                <c:pt idx="102">
                  <c:v>-0.33625888881902144</c:v>
                </c:pt>
                <c:pt idx="103">
                  <c:v>-0.32600954514250424</c:v>
                </c:pt>
                <c:pt idx="104">
                  <c:v>-0.33770429447751371</c:v>
                </c:pt>
                <c:pt idx="105">
                  <c:v>-0.33770677712302799</c:v>
                </c:pt>
                <c:pt idx="106">
                  <c:v>-0.33770677712302799</c:v>
                </c:pt>
                <c:pt idx="107">
                  <c:v>-0.35374888943563576</c:v>
                </c:pt>
                <c:pt idx="108">
                  <c:v>-0.39632976223234739</c:v>
                </c:pt>
                <c:pt idx="109">
                  <c:v>-0.40640788420102214</c:v>
                </c:pt>
                <c:pt idx="110">
                  <c:v>-0.39594214928693328</c:v>
                </c:pt>
                <c:pt idx="111">
                  <c:v>-0.39719628630533288</c:v>
                </c:pt>
                <c:pt idx="112">
                  <c:v>-0.39889699339540496</c:v>
                </c:pt>
                <c:pt idx="113">
                  <c:v>-0.39678314246026591</c:v>
                </c:pt>
                <c:pt idx="114">
                  <c:v>-0.39421047938051168</c:v>
                </c:pt>
                <c:pt idx="115">
                  <c:v>-0.44481346686528012</c:v>
                </c:pt>
                <c:pt idx="116">
                  <c:v>-0.4065376685854174</c:v>
                </c:pt>
                <c:pt idx="117">
                  <c:v>-0.45328261998427211</c:v>
                </c:pt>
                <c:pt idx="118">
                  <c:v>-0.37195212473744577</c:v>
                </c:pt>
                <c:pt idx="119">
                  <c:v>-0.37025648340762141</c:v>
                </c:pt>
                <c:pt idx="120">
                  <c:v>-0.35482584249894034</c:v>
                </c:pt>
                <c:pt idx="121">
                  <c:v>-0.22701022952902572</c:v>
                </c:pt>
                <c:pt idx="122">
                  <c:v>-0.187056514796484</c:v>
                </c:pt>
                <c:pt idx="123">
                  <c:v>-0.21477034475309931</c:v>
                </c:pt>
                <c:pt idx="124">
                  <c:v>-0.23530897664895778</c:v>
                </c:pt>
                <c:pt idx="125">
                  <c:v>-0.27767441184133279</c:v>
                </c:pt>
                <c:pt idx="126">
                  <c:v>-0.2768073101027233</c:v>
                </c:pt>
                <c:pt idx="127">
                  <c:v>-0.29325162645090241</c:v>
                </c:pt>
                <c:pt idx="128">
                  <c:v>-0.29437102980834395</c:v>
                </c:pt>
                <c:pt idx="129">
                  <c:v>-0.32388475556233298</c:v>
                </c:pt>
                <c:pt idx="130">
                  <c:v>-0.32388475556233298</c:v>
                </c:pt>
                <c:pt idx="131">
                  <c:v>-0.33935414164786759</c:v>
                </c:pt>
                <c:pt idx="132">
                  <c:v>-0.35776277093741826</c:v>
                </c:pt>
                <c:pt idx="133">
                  <c:v>-0.366237687823459</c:v>
                </c:pt>
                <c:pt idx="134">
                  <c:v>-0.32599379348488244</c:v>
                </c:pt>
                <c:pt idx="135">
                  <c:v>-0.313544343948013</c:v>
                </c:pt>
                <c:pt idx="136">
                  <c:v>-0.313544343948013</c:v>
                </c:pt>
                <c:pt idx="137">
                  <c:v>-0.30059195126893057</c:v>
                </c:pt>
                <c:pt idx="138">
                  <c:v>-0.24739747596782191</c:v>
                </c:pt>
                <c:pt idx="139">
                  <c:v>-0.25930959603425285</c:v>
                </c:pt>
                <c:pt idx="140">
                  <c:v>-0.23596112509087064</c:v>
                </c:pt>
                <c:pt idx="141">
                  <c:v>-0.22039019297130524</c:v>
                </c:pt>
                <c:pt idx="142">
                  <c:v>-0.22039019297130524</c:v>
                </c:pt>
                <c:pt idx="143">
                  <c:v>-0.25308780404988385</c:v>
                </c:pt>
                <c:pt idx="144">
                  <c:v>-0.25266726269850137</c:v>
                </c:pt>
                <c:pt idx="145">
                  <c:v>-0.24477878914055395</c:v>
                </c:pt>
                <c:pt idx="146">
                  <c:v>-0.24693181850836488</c:v>
                </c:pt>
                <c:pt idx="147">
                  <c:v>-0.24491188308944856</c:v>
                </c:pt>
                <c:pt idx="148">
                  <c:v>-0.2421976765760947</c:v>
                </c:pt>
                <c:pt idx="149">
                  <c:v>-0.23412788106602678</c:v>
                </c:pt>
                <c:pt idx="150">
                  <c:v>-0.24659278297795351</c:v>
                </c:pt>
                <c:pt idx="151">
                  <c:v>-0.23868508741436978</c:v>
                </c:pt>
                <c:pt idx="152">
                  <c:v>-0.2405980327681887</c:v>
                </c:pt>
                <c:pt idx="153">
                  <c:v>-0.24067552881551202</c:v>
                </c:pt>
                <c:pt idx="154">
                  <c:v>-0.24067552881551202</c:v>
                </c:pt>
                <c:pt idx="155">
                  <c:v>-0.23105284321220831</c:v>
                </c:pt>
                <c:pt idx="156">
                  <c:v>-0.24134199752907048</c:v>
                </c:pt>
                <c:pt idx="157">
                  <c:v>-0.24160627543286561</c:v>
                </c:pt>
                <c:pt idx="158">
                  <c:v>-0.26580029707023889</c:v>
                </c:pt>
                <c:pt idx="159">
                  <c:v>-0.27565007562010879</c:v>
                </c:pt>
                <c:pt idx="160">
                  <c:v>-0.27565007562010879</c:v>
                </c:pt>
                <c:pt idx="161">
                  <c:v>-0.25472813463556965</c:v>
                </c:pt>
                <c:pt idx="162">
                  <c:v>-0.25287424943280956</c:v>
                </c:pt>
                <c:pt idx="163">
                  <c:v>-0.2547055468047712</c:v>
                </c:pt>
                <c:pt idx="164">
                  <c:v>-0.25069608607870708</c:v>
                </c:pt>
                <c:pt idx="165">
                  <c:v>-0.24499184099263061</c:v>
                </c:pt>
                <c:pt idx="166">
                  <c:v>-0.24499184099263061</c:v>
                </c:pt>
                <c:pt idx="167">
                  <c:v>-0.24375589161078537</c:v>
                </c:pt>
                <c:pt idx="168">
                  <c:v>-0.25662454609848573</c:v>
                </c:pt>
                <c:pt idx="169">
                  <c:v>-0.25377771779191849</c:v>
                </c:pt>
                <c:pt idx="170">
                  <c:v>-0.25211346425995917</c:v>
                </c:pt>
                <c:pt idx="171">
                  <c:v>-0.24846674283556336</c:v>
                </c:pt>
                <c:pt idx="172">
                  <c:v>-0.24846674283556336</c:v>
                </c:pt>
                <c:pt idx="173">
                  <c:v>-0.24014690913957448</c:v>
                </c:pt>
                <c:pt idx="174">
                  <c:v>-0.23468712555402593</c:v>
                </c:pt>
                <c:pt idx="175">
                  <c:v>-0.24671702213226876</c:v>
                </c:pt>
                <c:pt idx="176">
                  <c:v>-0.24878732995655017</c:v>
                </c:pt>
                <c:pt idx="177">
                  <c:v>-0.24579172002773597</c:v>
                </c:pt>
                <c:pt idx="178">
                  <c:v>-0.24579172002773597</c:v>
                </c:pt>
                <c:pt idx="179">
                  <c:v>-0.2526864382109304</c:v>
                </c:pt>
                <c:pt idx="180">
                  <c:v>-0.25861876518520699</c:v>
                </c:pt>
                <c:pt idx="181">
                  <c:v>-0.25721824528269721</c:v>
                </c:pt>
                <c:pt idx="182">
                  <c:v>-0.26187010966961077</c:v>
                </c:pt>
                <c:pt idx="183">
                  <c:v>-0.25449833278647627</c:v>
                </c:pt>
                <c:pt idx="184">
                  <c:v>-0.25449833278647627</c:v>
                </c:pt>
                <c:pt idx="185">
                  <c:v>-0.25767418544215248</c:v>
                </c:pt>
                <c:pt idx="186">
                  <c:v>-0.24526406865249251</c:v>
                </c:pt>
                <c:pt idx="187">
                  <c:v>-0.24677279187040146</c:v>
                </c:pt>
                <c:pt idx="188">
                  <c:v>-0.28952388213372759</c:v>
                </c:pt>
                <c:pt idx="189">
                  <c:v>-0.31236245064149193</c:v>
                </c:pt>
                <c:pt idx="190">
                  <c:v>-0.31236245064149193</c:v>
                </c:pt>
                <c:pt idx="191">
                  <c:v>-0.30382573265851653</c:v>
                </c:pt>
                <c:pt idx="192">
                  <c:v>-0.299681468104813</c:v>
                </c:pt>
                <c:pt idx="193">
                  <c:v>-0.31739454146253188</c:v>
                </c:pt>
                <c:pt idx="194">
                  <c:v>-0.32670766022610098</c:v>
                </c:pt>
                <c:pt idx="195">
                  <c:v>-0.29749257604322876</c:v>
                </c:pt>
                <c:pt idx="196">
                  <c:v>-0.29749257604322876</c:v>
                </c:pt>
                <c:pt idx="197">
                  <c:v>-0.28637883388995156</c:v>
                </c:pt>
                <c:pt idx="198">
                  <c:v>-0.28713167399181794</c:v>
                </c:pt>
                <c:pt idx="199">
                  <c:v>-0.26300751068055117</c:v>
                </c:pt>
                <c:pt idx="200">
                  <c:v>-0.25181880925173195</c:v>
                </c:pt>
                <c:pt idx="201">
                  <c:v>-0.25625367712384928</c:v>
                </c:pt>
                <c:pt idx="202">
                  <c:v>-0.21687060304449735</c:v>
                </c:pt>
                <c:pt idx="203">
                  <c:v>-0.19986932815960889</c:v>
                </c:pt>
                <c:pt idx="204">
                  <c:v>-0.18691724085488626</c:v>
                </c:pt>
                <c:pt idx="205">
                  <c:v>-0.20305488280936324</c:v>
                </c:pt>
                <c:pt idx="206">
                  <c:v>-0.23512072712407561</c:v>
                </c:pt>
                <c:pt idx="207">
                  <c:v>-0.2456088360787847</c:v>
                </c:pt>
                <c:pt idx="208">
                  <c:v>-0.24870965108120946</c:v>
                </c:pt>
                <c:pt idx="209">
                  <c:v>-0.24453120787446192</c:v>
                </c:pt>
                <c:pt idx="210">
                  <c:v>-0.25132028021239106</c:v>
                </c:pt>
                <c:pt idx="211">
                  <c:v>-0.25086982570391103</c:v>
                </c:pt>
                <c:pt idx="212">
                  <c:v>-0.25166150480039695</c:v>
                </c:pt>
                <c:pt idx="213">
                  <c:v>-0.2541369659931787</c:v>
                </c:pt>
                <c:pt idx="214">
                  <c:v>-0.24491300148574435</c:v>
                </c:pt>
                <c:pt idx="215">
                  <c:v>-0.24722699002294912</c:v>
                </c:pt>
                <c:pt idx="216">
                  <c:v>-0.25240802073614765</c:v>
                </c:pt>
                <c:pt idx="217">
                  <c:v>-0.25202957027844564</c:v>
                </c:pt>
                <c:pt idx="218">
                  <c:v>-0.25249926264942868</c:v>
                </c:pt>
                <c:pt idx="219">
                  <c:v>-0.23865479134627376</c:v>
                </c:pt>
                <c:pt idx="220">
                  <c:v>-0.23370298354359731</c:v>
                </c:pt>
                <c:pt idx="221">
                  <c:v>-0.23537642860566144</c:v>
                </c:pt>
                <c:pt idx="222">
                  <c:v>-0.26201782753414449</c:v>
                </c:pt>
                <c:pt idx="223">
                  <c:v>-0.26092564543546692</c:v>
                </c:pt>
                <c:pt idx="224">
                  <c:v>-0.25608183106938731</c:v>
                </c:pt>
                <c:pt idx="225">
                  <c:v>-0.27394719757604857</c:v>
                </c:pt>
                <c:pt idx="226">
                  <c:v>-0.27574164471732243</c:v>
                </c:pt>
                <c:pt idx="227">
                  <c:v>-0.27356168744905274</c:v>
                </c:pt>
                <c:pt idx="228">
                  <c:v>-0.27450993160775061</c:v>
                </c:pt>
                <c:pt idx="229">
                  <c:v>-0.27717707104921563</c:v>
                </c:pt>
                <c:pt idx="230">
                  <c:v>-0.2760454434574422</c:v>
                </c:pt>
                <c:pt idx="231">
                  <c:v>-0.27913372163909766</c:v>
                </c:pt>
                <c:pt idx="232">
                  <c:v>-0.26871092161689436</c:v>
                </c:pt>
                <c:pt idx="233">
                  <c:v>-0.272920404315804</c:v>
                </c:pt>
                <c:pt idx="234">
                  <c:v>-0.27410992224121955</c:v>
                </c:pt>
                <c:pt idx="235">
                  <c:v>-0.27557108514330841</c:v>
                </c:pt>
                <c:pt idx="236">
                  <c:v>-0.28094571363850451</c:v>
                </c:pt>
                <c:pt idx="237">
                  <c:v>-0.26400635069501788</c:v>
                </c:pt>
                <c:pt idx="238">
                  <c:v>-0.26628768179204609</c:v>
                </c:pt>
                <c:pt idx="239">
                  <c:v>-0.26775677920623742</c:v>
                </c:pt>
                <c:pt idx="240">
                  <c:v>-0.25781237140582314</c:v>
                </c:pt>
                <c:pt idx="241">
                  <c:v>-0.25123161715476616</c:v>
                </c:pt>
                <c:pt idx="242">
                  <c:v>-0.24619401900076898</c:v>
                </c:pt>
                <c:pt idx="243">
                  <c:v>-0.23274521537624371</c:v>
                </c:pt>
                <c:pt idx="244">
                  <c:v>-0.23664565835109475</c:v>
                </c:pt>
                <c:pt idx="245">
                  <c:v>-0.23619800723525142</c:v>
                </c:pt>
                <c:pt idx="246">
                  <c:v>-0.24458606365220237</c:v>
                </c:pt>
                <c:pt idx="247">
                  <c:v>-0.23725331136635353</c:v>
                </c:pt>
                <c:pt idx="248">
                  <c:v>-0.23736768288113708</c:v>
                </c:pt>
                <c:pt idx="249">
                  <c:v>-0.21212626391747547</c:v>
                </c:pt>
                <c:pt idx="250">
                  <c:v>-0.20270889333170494</c:v>
                </c:pt>
                <c:pt idx="251">
                  <c:v>-0.20077939869211781</c:v>
                </c:pt>
                <c:pt idx="252">
                  <c:v>-0.14850196083010059</c:v>
                </c:pt>
                <c:pt idx="253">
                  <c:v>-0.13012463349539849</c:v>
                </c:pt>
                <c:pt idx="254">
                  <c:v>-9.2502754846554902E-2</c:v>
                </c:pt>
                <c:pt idx="255">
                  <c:v>-0.12192907760708316</c:v>
                </c:pt>
                <c:pt idx="256">
                  <c:v>-0.10006788722274162</c:v>
                </c:pt>
                <c:pt idx="257">
                  <c:v>-0.11440491167768774</c:v>
                </c:pt>
                <c:pt idx="258">
                  <c:v>-9.3408940787018224E-2</c:v>
                </c:pt>
                <c:pt idx="259">
                  <c:v>-6.9637295056752979E-2</c:v>
                </c:pt>
                <c:pt idx="260">
                  <c:v>-7.1769206904545468E-2</c:v>
                </c:pt>
                <c:pt idx="261">
                  <c:v>-0.10665153803055172</c:v>
                </c:pt>
                <c:pt idx="262">
                  <c:v>-0.10880174471602566</c:v>
                </c:pt>
                <c:pt idx="263">
                  <c:v>-0.10880075883492268</c:v>
                </c:pt>
                <c:pt idx="264">
                  <c:v>-9.1121246649751741E-2</c:v>
                </c:pt>
                <c:pt idx="265">
                  <c:v>-8.2031211404025806E-2</c:v>
                </c:pt>
                <c:pt idx="266">
                  <c:v>-8.0682880701983484E-2</c:v>
                </c:pt>
                <c:pt idx="267">
                  <c:v>-7.8258493752628056E-2</c:v>
                </c:pt>
                <c:pt idx="268">
                  <c:v>-0.11313297310450787</c:v>
                </c:pt>
                <c:pt idx="269">
                  <c:v>-0.11810993408708348</c:v>
                </c:pt>
                <c:pt idx="270">
                  <c:v>-0.13300708360569291</c:v>
                </c:pt>
                <c:pt idx="271">
                  <c:v>-0.15181453564960967</c:v>
                </c:pt>
                <c:pt idx="272">
                  <c:v>-0.13628479642356583</c:v>
                </c:pt>
                <c:pt idx="273">
                  <c:v>-0.13986458871117047</c:v>
                </c:pt>
                <c:pt idx="274">
                  <c:v>-0.12523464404374751</c:v>
                </c:pt>
                <c:pt idx="275">
                  <c:v>-0.13121816855742074</c:v>
                </c:pt>
                <c:pt idx="276">
                  <c:v>-0.13285305649858192</c:v>
                </c:pt>
                <c:pt idx="277">
                  <c:v>-0.13235929517800993</c:v>
                </c:pt>
                <c:pt idx="278">
                  <c:v>-0.13351207514692298</c:v>
                </c:pt>
              </c:numCache>
            </c:numRef>
          </c:val>
          <c:smooth val="0"/>
          <c:extLst>
            <c:ext xmlns:c16="http://schemas.microsoft.com/office/drawing/2014/chart" uri="{C3380CC4-5D6E-409C-BE32-E72D297353CC}">
              <c16:uniqueId val="{00000002-AEEE-4225-823E-B691E3D1D579}"/>
            </c:ext>
          </c:extLst>
        </c:ser>
        <c:dLbls>
          <c:showLegendKey val="0"/>
          <c:showVal val="0"/>
          <c:showCatName val="0"/>
          <c:showSerName val="0"/>
          <c:showPercent val="0"/>
          <c:showBubbleSize val="0"/>
        </c:dLbls>
        <c:smooth val="0"/>
        <c:axId val="785962912"/>
        <c:axId val="785966848"/>
      </c:lineChart>
      <c:dateAx>
        <c:axId val="785962912"/>
        <c:scaling>
          <c:orientation val="minMax"/>
        </c:scaling>
        <c:delete val="0"/>
        <c:axPos val="b"/>
        <c:numFmt formatCode="dd\.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785966848"/>
        <c:crosses val="autoZero"/>
        <c:auto val="1"/>
        <c:lblOffset val="100"/>
        <c:baseTimeUnit val="days"/>
      </c:dateAx>
      <c:valAx>
        <c:axId val="785966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crossAx val="78596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6"/>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1592300962381E-2"/>
          <c:y val="0.13289446088215293"/>
          <c:w val="0.88498840769903764"/>
          <c:h val="0.67634254624824186"/>
        </c:manualLayout>
      </c:layout>
      <c:lineChart>
        <c:grouping val="standard"/>
        <c:varyColors val="0"/>
        <c:ser>
          <c:idx val="0"/>
          <c:order val="0"/>
          <c:tx>
            <c:strRef>
              <c:f>CPI!$C$3</c:f>
              <c:strCache>
                <c:ptCount val="1"/>
                <c:pt idx="0">
                  <c:v>Kazakhstan</c:v>
                </c:pt>
              </c:strCache>
            </c:strRef>
          </c:tx>
          <c:spPr>
            <a:ln w="31750" cap="rnd">
              <a:solidFill>
                <a:srgbClr val="C00000"/>
              </a:solidFill>
              <a:prstDash val="dash"/>
              <a:round/>
            </a:ln>
            <a:effectLst/>
          </c:spPr>
          <c:marker>
            <c:symbol val="none"/>
          </c:marker>
          <c:cat>
            <c:numRef>
              <c:f>CPI!$B$4:$B$39</c:f>
              <c:numCache>
                <c:formatCode>mmm\-yy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CPI!$C$4:$C$39</c:f>
              <c:numCache>
                <c:formatCode>0%</c:formatCode>
                <c:ptCount val="36"/>
                <c:pt idx="0">
                  <c:v>5.5999999999999994E-2</c:v>
                </c:pt>
                <c:pt idx="1">
                  <c:v>0.06</c:v>
                </c:pt>
                <c:pt idx="2">
                  <c:v>6.4000000000000001E-2</c:v>
                </c:pt>
                <c:pt idx="3">
                  <c:v>6.8000000000000005E-2</c:v>
                </c:pt>
                <c:pt idx="4">
                  <c:v>6.7000000000000004E-2</c:v>
                </c:pt>
                <c:pt idx="5">
                  <c:v>7.0000000000000007E-2</c:v>
                </c:pt>
                <c:pt idx="6">
                  <c:v>7.0999999999999994E-2</c:v>
                </c:pt>
                <c:pt idx="7">
                  <c:v>7.0000000000000007E-2</c:v>
                </c:pt>
                <c:pt idx="8">
                  <c:v>7.0000000000000007E-2</c:v>
                </c:pt>
                <c:pt idx="9">
                  <c:v>7.0999999999999994E-2</c:v>
                </c:pt>
                <c:pt idx="10">
                  <c:v>7.2999999999999995E-2</c:v>
                </c:pt>
                <c:pt idx="11">
                  <c:v>7.4999999999999997E-2</c:v>
                </c:pt>
                <c:pt idx="12">
                  <c:v>7.400000000000001E-2</c:v>
                </c:pt>
                <c:pt idx="13">
                  <c:v>7.400000000000001E-2</c:v>
                </c:pt>
                <c:pt idx="14">
                  <c:v>7.0000000000000007E-2</c:v>
                </c:pt>
                <c:pt idx="15">
                  <c:v>7.0000000000000007E-2</c:v>
                </c:pt>
                <c:pt idx="16">
                  <c:v>7.2000000000000008E-2</c:v>
                </c:pt>
                <c:pt idx="17">
                  <c:v>7.9000000000000001E-2</c:v>
                </c:pt>
                <c:pt idx="18">
                  <c:v>8.4000000000000005E-2</c:v>
                </c:pt>
                <c:pt idx="19">
                  <c:v>8.6999999999999994E-2</c:v>
                </c:pt>
                <c:pt idx="20">
                  <c:v>8.900000000000001E-2</c:v>
                </c:pt>
                <c:pt idx="21">
                  <c:v>8.900000000000001E-2</c:v>
                </c:pt>
                <c:pt idx="22">
                  <c:v>8.6999999999999994E-2</c:v>
                </c:pt>
                <c:pt idx="23">
                  <c:v>8.4000000000000005E-2</c:v>
                </c:pt>
                <c:pt idx="24">
                  <c:v>8.5000000000000006E-2</c:v>
                </c:pt>
                <c:pt idx="25">
                  <c:v>8.6999999999999994E-2</c:v>
                </c:pt>
                <c:pt idx="26">
                  <c:v>0.12</c:v>
                </c:pt>
                <c:pt idx="27">
                  <c:v>0.13200000000000001</c:v>
                </c:pt>
                <c:pt idx="28">
                  <c:v>0.14000000000000001</c:v>
                </c:pt>
                <c:pt idx="29">
                  <c:v>0.14499999999999999</c:v>
                </c:pt>
                <c:pt idx="30">
                  <c:v>0.15</c:v>
                </c:pt>
                <c:pt idx="31">
                  <c:v>0.161</c:v>
                </c:pt>
                <c:pt idx="32">
                  <c:v>0.17699999999999999</c:v>
                </c:pt>
                <c:pt idx="33" formatCode="0.00%">
                  <c:v>0.188</c:v>
                </c:pt>
                <c:pt idx="34" formatCode="0.00%">
                  <c:v>0.19600000000000001</c:v>
                </c:pt>
                <c:pt idx="35" formatCode="0.00%">
                  <c:v>0.20300000000000001</c:v>
                </c:pt>
              </c:numCache>
            </c:numRef>
          </c:val>
          <c:smooth val="0"/>
          <c:extLst>
            <c:ext xmlns:c16="http://schemas.microsoft.com/office/drawing/2014/chart" uri="{C3380CC4-5D6E-409C-BE32-E72D297353CC}">
              <c16:uniqueId val="{00000000-7865-4A36-84C7-507724B9A5A4}"/>
            </c:ext>
          </c:extLst>
        </c:ser>
        <c:ser>
          <c:idx val="1"/>
          <c:order val="1"/>
          <c:tx>
            <c:strRef>
              <c:f>CPI!$D$3</c:f>
              <c:strCache>
                <c:ptCount val="1"/>
                <c:pt idx="0">
                  <c:v>Kyrgyz Republic</c:v>
                </c:pt>
              </c:strCache>
            </c:strRef>
          </c:tx>
          <c:spPr>
            <a:ln w="12700" cap="rnd">
              <a:solidFill>
                <a:schemeClr val="accent2"/>
              </a:solidFill>
              <a:round/>
            </a:ln>
            <a:effectLst/>
          </c:spPr>
          <c:marker>
            <c:symbol val="none"/>
          </c:marker>
          <c:cat>
            <c:numRef>
              <c:f>CPI!$B$4:$B$39</c:f>
              <c:numCache>
                <c:formatCode>mmm\-yy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CPI!$D$4:$D$39</c:f>
              <c:numCache>
                <c:formatCode>0%</c:formatCode>
                <c:ptCount val="36"/>
                <c:pt idx="0">
                  <c:v>3.2325542074804051E-2</c:v>
                </c:pt>
                <c:pt idx="1">
                  <c:v>4.0849827208786993E-2</c:v>
                </c:pt>
                <c:pt idx="2">
                  <c:v>5.9108543282126079E-2</c:v>
                </c:pt>
                <c:pt idx="3">
                  <c:v>8.6042054214599942E-2</c:v>
                </c:pt>
                <c:pt idx="4">
                  <c:v>7.1561123527261253E-2</c:v>
                </c:pt>
                <c:pt idx="5">
                  <c:v>5.8454171821540085E-2</c:v>
                </c:pt>
                <c:pt idx="6">
                  <c:v>5.3172375448186815E-2</c:v>
                </c:pt>
                <c:pt idx="7">
                  <c:v>5.0291142565946668E-2</c:v>
                </c:pt>
                <c:pt idx="8">
                  <c:v>5.4145270514796236E-2</c:v>
                </c:pt>
                <c:pt idx="9">
                  <c:v>7.243384700962735E-2</c:v>
                </c:pt>
                <c:pt idx="10">
                  <c:v>8.1989378856731604E-2</c:v>
                </c:pt>
                <c:pt idx="11">
                  <c:v>9.7221295941264996E-2</c:v>
                </c:pt>
                <c:pt idx="12">
                  <c:v>0.10116142802891687</c:v>
                </c:pt>
                <c:pt idx="13">
                  <c:v>0.10603524398242299</c:v>
                </c:pt>
                <c:pt idx="14">
                  <c:v>0.10156768702764025</c:v>
                </c:pt>
                <c:pt idx="15">
                  <c:v>8.7405447258898053E-2</c:v>
                </c:pt>
                <c:pt idx="16">
                  <c:v>0.10919837803521502</c:v>
                </c:pt>
                <c:pt idx="17">
                  <c:v>0.14212035345657356</c:v>
                </c:pt>
                <c:pt idx="18">
                  <c:v>0.14620125192966144</c:v>
                </c:pt>
                <c:pt idx="19">
                  <c:v>0.14047023937342232</c:v>
                </c:pt>
                <c:pt idx="20">
                  <c:v>0.13531655297076312</c:v>
                </c:pt>
                <c:pt idx="21">
                  <c:v>0.12471451670888654</c:v>
                </c:pt>
                <c:pt idx="22">
                  <c:v>0.12310190660208065</c:v>
                </c:pt>
                <c:pt idx="23">
                  <c:v>0.11179032161281882</c:v>
                </c:pt>
                <c:pt idx="24">
                  <c:v>0.11190791843159829</c:v>
                </c:pt>
                <c:pt idx="25">
                  <c:v>0.10829321371659177</c:v>
                </c:pt>
                <c:pt idx="26">
                  <c:v>0.131911513467941</c:v>
                </c:pt>
                <c:pt idx="27">
                  <c:v>0.14488993941748546</c:v>
                </c:pt>
                <c:pt idx="28">
                  <c:v>0.13978381503180187</c:v>
                </c:pt>
                <c:pt idx="29">
                  <c:v>0.13069378811362697</c:v>
                </c:pt>
                <c:pt idx="30">
                  <c:v>0.13824774498811052</c:v>
                </c:pt>
                <c:pt idx="31">
                  <c:v>0.15555281653341141</c:v>
                </c:pt>
                <c:pt idx="32">
                  <c:v>0.15482109353481605</c:v>
                </c:pt>
                <c:pt idx="33" formatCode="0.00%">
                  <c:v>0.154</c:v>
                </c:pt>
                <c:pt idx="34" formatCode="0.00%">
                  <c:v>0.15</c:v>
                </c:pt>
                <c:pt idx="35" formatCode="0.00%">
                  <c:v>0.14699999999999999</c:v>
                </c:pt>
              </c:numCache>
            </c:numRef>
          </c:val>
          <c:smooth val="0"/>
          <c:extLst>
            <c:ext xmlns:c16="http://schemas.microsoft.com/office/drawing/2014/chart" uri="{C3380CC4-5D6E-409C-BE32-E72D297353CC}">
              <c16:uniqueId val="{00000001-7865-4A36-84C7-507724B9A5A4}"/>
            </c:ext>
          </c:extLst>
        </c:ser>
        <c:ser>
          <c:idx val="2"/>
          <c:order val="2"/>
          <c:tx>
            <c:strRef>
              <c:f>CPI!$E$3</c:f>
              <c:strCache>
                <c:ptCount val="1"/>
                <c:pt idx="0">
                  <c:v>Mongolia</c:v>
                </c:pt>
              </c:strCache>
            </c:strRef>
          </c:tx>
          <c:spPr>
            <a:ln w="12700" cap="rnd">
              <a:solidFill>
                <a:srgbClr val="FFC000"/>
              </a:solidFill>
              <a:round/>
            </a:ln>
            <a:effectLst/>
          </c:spPr>
          <c:marker>
            <c:symbol val="none"/>
          </c:marker>
          <c:cat>
            <c:numRef>
              <c:f>CPI!$B$4:$B$39</c:f>
              <c:numCache>
                <c:formatCode>mmm\-yy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CPI!$E$4:$E$39</c:f>
              <c:numCache>
                <c:formatCode>0%</c:formatCode>
                <c:ptCount val="36"/>
                <c:pt idx="0">
                  <c:v>5.5899999999999998E-2</c:v>
                </c:pt>
                <c:pt idx="1">
                  <c:v>6.3500000000000001E-2</c:v>
                </c:pt>
                <c:pt idx="2">
                  <c:v>6.3600000000000004E-2</c:v>
                </c:pt>
                <c:pt idx="3">
                  <c:v>4.7E-2</c:v>
                </c:pt>
                <c:pt idx="4">
                  <c:v>3.3700000000000001E-2</c:v>
                </c:pt>
                <c:pt idx="5">
                  <c:v>3.0499999999999999E-2</c:v>
                </c:pt>
                <c:pt idx="6">
                  <c:v>3.44E-2</c:v>
                </c:pt>
                <c:pt idx="7">
                  <c:v>2.1400000000000002E-2</c:v>
                </c:pt>
                <c:pt idx="8">
                  <c:v>1.72E-2</c:v>
                </c:pt>
                <c:pt idx="9">
                  <c:v>2.4399999999999998E-2</c:v>
                </c:pt>
                <c:pt idx="10">
                  <c:v>3.5000000000000003E-2</c:v>
                </c:pt>
                <c:pt idx="11">
                  <c:v>2.2799999999999997E-2</c:v>
                </c:pt>
                <c:pt idx="12">
                  <c:v>2.5000000000000001E-2</c:v>
                </c:pt>
                <c:pt idx="13">
                  <c:v>2.5399999999999999E-2</c:v>
                </c:pt>
                <c:pt idx="14">
                  <c:v>2.3E-2</c:v>
                </c:pt>
                <c:pt idx="15">
                  <c:v>5.21E-2</c:v>
                </c:pt>
                <c:pt idx="16">
                  <c:v>6.08E-2</c:v>
                </c:pt>
                <c:pt idx="17">
                  <c:v>6.7500000000000004E-2</c:v>
                </c:pt>
                <c:pt idx="18">
                  <c:v>7.6700000000000004E-2</c:v>
                </c:pt>
                <c:pt idx="19">
                  <c:v>9.5399999999999985E-2</c:v>
                </c:pt>
                <c:pt idx="20">
                  <c:v>0.1023</c:v>
                </c:pt>
                <c:pt idx="21">
                  <c:v>0.1045</c:v>
                </c:pt>
                <c:pt idx="22">
                  <c:v>0.1104</c:v>
                </c:pt>
                <c:pt idx="23">
                  <c:v>0.13830000000000001</c:v>
                </c:pt>
                <c:pt idx="24">
                  <c:v>0.1512</c:v>
                </c:pt>
                <c:pt idx="25">
                  <c:v>0.1532</c:v>
                </c:pt>
                <c:pt idx="26">
                  <c:v>0.15740000000000001</c:v>
                </c:pt>
                <c:pt idx="27">
                  <c:v>0.1578</c:v>
                </c:pt>
                <c:pt idx="28">
                  <c:v>0.1623</c:v>
                </c:pt>
                <c:pt idx="29">
                  <c:v>0.16930000000000001</c:v>
                </c:pt>
                <c:pt idx="30">
                  <c:v>0.16440000000000002</c:v>
                </c:pt>
                <c:pt idx="31">
                  <c:v>0.14419999999999999</c:v>
                </c:pt>
                <c:pt idx="32">
                  <c:v>0.1381</c:v>
                </c:pt>
                <c:pt idx="33" formatCode="0.00%">
                  <c:v>0.14460000000000001</c:v>
                </c:pt>
                <c:pt idx="34" formatCode="0.00%">
                  <c:v>0.14549999999999999</c:v>
                </c:pt>
                <c:pt idx="35" formatCode="0.00%">
                  <c:v>0.13239999999999999</c:v>
                </c:pt>
              </c:numCache>
            </c:numRef>
          </c:val>
          <c:smooth val="0"/>
          <c:extLst>
            <c:ext xmlns:c16="http://schemas.microsoft.com/office/drawing/2014/chart" uri="{C3380CC4-5D6E-409C-BE32-E72D297353CC}">
              <c16:uniqueId val="{00000002-7865-4A36-84C7-507724B9A5A4}"/>
            </c:ext>
          </c:extLst>
        </c:ser>
        <c:ser>
          <c:idx val="3"/>
          <c:order val="3"/>
          <c:tx>
            <c:strRef>
              <c:f>CPI!$F$3</c:f>
              <c:strCache>
                <c:ptCount val="1"/>
                <c:pt idx="0">
                  <c:v>Tajikistan</c:v>
                </c:pt>
              </c:strCache>
            </c:strRef>
          </c:tx>
          <c:spPr>
            <a:ln w="15875" cap="rnd">
              <a:solidFill>
                <a:schemeClr val="accent4"/>
              </a:solidFill>
              <a:prstDash val="dash"/>
              <a:round/>
            </a:ln>
            <a:effectLst/>
          </c:spPr>
          <c:marker>
            <c:symbol val="none"/>
          </c:marker>
          <c:cat>
            <c:numRef>
              <c:f>CPI!$B$4:$B$39</c:f>
              <c:numCache>
                <c:formatCode>mmm\-yy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CPI!$F$4:$F$39</c:f>
              <c:numCache>
                <c:formatCode>0%</c:formatCode>
                <c:ptCount val="36"/>
                <c:pt idx="0">
                  <c:v>8.0299999999999996E-2</c:v>
                </c:pt>
                <c:pt idx="1">
                  <c:v>7.7899999999999997E-2</c:v>
                </c:pt>
                <c:pt idx="2">
                  <c:v>9.2300000000000007E-2</c:v>
                </c:pt>
                <c:pt idx="3">
                  <c:v>0.10550000000000001</c:v>
                </c:pt>
                <c:pt idx="4">
                  <c:v>0.1</c:v>
                </c:pt>
                <c:pt idx="5">
                  <c:v>8.4199999999999997E-2</c:v>
                </c:pt>
                <c:pt idx="6">
                  <c:v>7.7499999999999999E-2</c:v>
                </c:pt>
                <c:pt idx="7">
                  <c:v>7.0000000000000007E-2</c:v>
                </c:pt>
                <c:pt idx="8">
                  <c:v>6.6500000000000004E-2</c:v>
                </c:pt>
                <c:pt idx="9">
                  <c:v>8.539999999999999E-2</c:v>
                </c:pt>
                <c:pt idx="10">
                  <c:v>9.7899999999999987E-2</c:v>
                </c:pt>
                <c:pt idx="11">
                  <c:v>9.4499999999999987E-2</c:v>
                </c:pt>
                <c:pt idx="12">
                  <c:v>9.5399999999999985E-2</c:v>
                </c:pt>
                <c:pt idx="13">
                  <c:v>0.10050000000000001</c:v>
                </c:pt>
                <c:pt idx="14">
                  <c:v>9.9399999999999988E-2</c:v>
                </c:pt>
                <c:pt idx="15">
                  <c:v>8.3000000000000004E-2</c:v>
                </c:pt>
                <c:pt idx="16">
                  <c:v>8.3400000000000002E-2</c:v>
                </c:pt>
                <c:pt idx="17">
                  <c:v>8.929999999999999E-2</c:v>
                </c:pt>
                <c:pt idx="18">
                  <c:v>9.0999999999999998E-2</c:v>
                </c:pt>
                <c:pt idx="19">
                  <c:v>9.4100000000000003E-2</c:v>
                </c:pt>
                <c:pt idx="20">
                  <c:v>9.5899999999999999E-2</c:v>
                </c:pt>
                <c:pt idx="21">
                  <c:v>8.6699999999999999E-2</c:v>
                </c:pt>
                <c:pt idx="22">
                  <c:v>8.0100000000000005E-2</c:v>
                </c:pt>
                <c:pt idx="23">
                  <c:v>8.0399999999999985E-2</c:v>
                </c:pt>
                <c:pt idx="24">
                  <c:v>7.8E-2</c:v>
                </c:pt>
                <c:pt idx="25">
                  <c:v>7.1099999999999997E-2</c:v>
                </c:pt>
                <c:pt idx="26">
                  <c:v>7.3099999999999998E-2</c:v>
                </c:pt>
                <c:pt idx="27">
                  <c:v>7.3399999999999993E-2</c:v>
                </c:pt>
                <c:pt idx="28">
                  <c:v>7.5399999999999995E-2</c:v>
                </c:pt>
                <c:pt idx="29">
                  <c:v>8.3299999999999999E-2</c:v>
                </c:pt>
                <c:pt idx="30">
                  <c:v>8.3000000000000004E-2</c:v>
                </c:pt>
                <c:pt idx="31">
                  <c:v>6.5000000000000002E-2</c:v>
                </c:pt>
                <c:pt idx="32">
                  <c:v>5.7000000000000002E-2</c:v>
                </c:pt>
                <c:pt idx="33" formatCode="0.00%">
                  <c:v>5.0799999999999998E-2</c:v>
                </c:pt>
                <c:pt idx="34" formatCode="0.00%">
                  <c:v>4.3999999999999997E-2</c:v>
                </c:pt>
              </c:numCache>
            </c:numRef>
          </c:val>
          <c:smooth val="0"/>
          <c:extLst>
            <c:ext xmlns:c16="http://schemas.microsoft.com/office/drawing/2014/chart" uri="{C3380CC4-5D6E-409C-BE32-E72D297353CC}">
              <c16:uniqueId val="{00000003-7865-4A36-84C7-507724B9A5A4}"/>
            </c:ext>
          </c:extLst>
        </c:ser>
        <c:ser>
          <c:idx val="4"/>
          <c:order val="4"/>
          <c:tx>
            <c:strRef>
              <c:f>CPI!$G$3</c:f>
              <c:strCache>
                <c:ptCount val="1"/>
                <c:pt idx="0">
                  <c:v>Uzbekistan</c:v>
                </c:pt>
              </c:strCache>
            </c:strRef>
          </c:tx>
          <c:spPr>
            <a:ln w="38100" cap="rnd">
              <a:solidFill>
                <a:srgbClr val="C00000"/>
              </a:solidFill>
              <a:round/>
            </a:ln>
            <a:effectLst/>
          </c:spPr>
          <c:marker>
            <c:symbol val="none"/>
          </c:marker>
          <c:cat>
            <c:numRef>
              <c:f>CPI!$B$4:$B$39</c:f>
              <c:numCache>
                <c:formatCode>mmm\-yy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CPI!$G$4:$G$39</c:f>
              <c:numCache>
                <c:formatCode>0%</c:formatCode>
                <c:ptCount val="36"/>
                <c:pt idx="0">
                  <c:v>0.14169999999999999</c:v>
                </c:pt>
                <c:pt idx="1">
                  <c:v>0.13339999999999999</c:v>
                </c:pt>
                <c:pt idx="2">
                  <c:v>0.13489999999999999</c:v>
                </c:pt>
                <c:pt idx="3">
                  <c:v>0.14380000000000001</c:v>
                </c:pt>
                <c:pt idx="4">
                  <c:v>0.1386</c:v>
                </c:pt>
                <c:pt idx="5">
                  <c:v>0.1416</c:v>
                </c:pt>
                <c:pt idx="6">
                  <c:v>0.1426</c:v>
                </c:pt>
                <c:pt idx="7">
                  <c:v>0.1158</c:v>
                </c:pt>
                <c:pt idx="8">
                  <c:v>0.11650000000000001</c:v>
                </c:pt>
                <c:pt idx="9">
                  <c:v>0.11539999999999999</c:v>
                </c:pt>
                <c:pt idx="10">
                  <c:v>0.11320000000000001</c:v>
                </c:pt>
                <c:pt idx="11">
                  <c:v>0.11169999999999999</c:v>
                </c:pt>
                <c:pt idx="12">
                  <c:v>0.1162</c:v>
                </c:pt>
                <c:pt idx="13">
                  <c:v>0.114</c:v>
                </c:pt>
                <c:pt idx="14">
                  <c:v>0.10869999999999999</c:v>
                </c:pt>
                <c:pt idx="15">
                  <c:v>0.1069</c:v>
                </c:pt>
                <c:pt idx="16">
                  <c:v>0.10929999999999999</c:v>
                </c:pt>
                <c:pt idx="17">
                  <c:v>0.1094</c:v>
                </c:pt>
                <c:pt idx="18">
                  <c:v>0.11070000000000001</c:v>
                </c:pt>
                <c:pt idx="19">
                  <c:v>0.11119999999999999</c:v>
                </c:pt>
                <c:pt idx="20">
                  <c:v>0.10779999999999999</c:v>
                </c:pt>
                <c:pt idx="21">
                  <c:v>0.10640000000000001</c:v>
                </c:pt>
                <c:pt idx="22">
                  <c:v>0.10300000000000001</c:v>
                </c:pt>
                <c:pt idx="23">
                  <c:v>9.98E-2</c:v>
                </c:pt>
                <c:pt idx="24">
                  <c:v>9.8400000000000001E-2</c:v>
                </c:pt>
                <c:pt idx="25">
                  <c:v>9.6999999999999989E-2</c:v>
                </c:pt>
                <c:pt idx="26">
                  <c:v>0.1045</c:v>
                </c:pt>
                <c:pt idx="27">
                  <c:v>0.1038</c:v>
                </c:pt>
                <c:pt idx="28">
                  <c:v>0.10970000000000001</c:v>
                </c:pt>
                <c:pt idx="29">
                  <c:v>0.1222</c:v>
                </c:pt>
                <c:pt idx="30">
                  <c:v>0.1232</c:v>
                </c:pt>
                <c:pt idx="31">
                  <c:v>0.12300000000000001</c:v>
                </c:pt>
                <c:pt idx="32">
                  <c:v>0.12240000000000001</c:v>
                </c:pt>
                <c:pt idx="33" formatCode="0.00%">
                  <c:v>0.1216</c:v>
                </c:pt>
                <c:pt idx="34" formatCode="0.00%">
                  <c:v>0.1229</c:v>
                </c:pt>
                <c:pt idx="35" formatCode="0.00%">
                  <c:v>0.1226</c:v>
                </c:pt>
              </c:numCache>
            </c:numRef>
          </c:val>
          <c:smooth val="0"/>
          <c:extLst>
            <c:ext xmlns:c16="http://schemas.microsoft.com/office/drawing/2014/chart" uri="{C3380CC4-5D6E-409C-BE32-E72D297353CC}">
              <c16:uniqueId val="{00000004-7865-4A36-84C7-507724B9A5A4}"/>
            </c:ext>
          </c:extLst>
        </c:ser>
        <c:dLbls>
          <c:showLegendKey val="0"/>
          <c:showVal val="0"/>
          <c:showCatName val="0"/>
          <c:showSerName val="0"/>
          <c:showPercent val="0"/>
          <c:showBubbleSize val="0"/>
        </c:dLbls>
        <c:smooth val="0"/>
        <c:axId val="666097376"/>
        <c:axId val="666092784"/>
      </c:lineChart>
      <c:dateAx>
        <c:axId val="6660973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66092784"/>
        <c:crosses val="autoZero"/>
        <c:auto val="1"/>
        <c:lblOffset val="100"/>
        <c:baseTimeUnit val="months"/>
      </c:dateAx>
      <c:valAx>
        <c:axId val="66609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66097376"/>
        <c:crosses val="autoZero"/>
        <c:crossBetween val="between"/>
      </c:valAx>
      <c:spPr>
        <a:noFill/>
        <a:ln>
          <a:noFill/>
        </a:ln>
        <a:effectLst/>
      </c:spPr>
    </c:plotArea>
    <c:legend>
      <c:legendPos val="b"/>
      <c:layout>
        <c:manualLayout>
          <c:xMode val="edge"/>
          <c:yMode val="edge"/>
          <c:x val="0.10002219733974886"/>
          <c:y val="0.23824598705156225"/>
          <c:w val="0.7515595298355745"/>
          <c:h val="0.1054218340590601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ECBF2-D2C5-4B17-8912-56DFD1BD0BF1}"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F610E78-F336-4CCC-B4FD-051DC2860204}">
      <dgm:prSet phldrT="[Text]"/>
      <dgm:spPr/>
      <dgm:t>
        <a:bodyPr/>
        <a:lstStyle/>
        <a:p>
          <a:r>
            <a:rPr lang="en-US" dirty="0" smtClean="0">
              <a:solidFill>
                <a:schemeClr val="bg1"/>
              </a:solidFill>
            </a:rPr>
            <a:t>Upside</a:t>
          </a:r>
          <a:endParaRPr lang="en-US" dirty="0">
            <a:solidFill>
              <a:schemeClr val="bg1"/>
            </a:solidFill>
          </a:endParaRPr>
        </a:p>
      </dgm:t>
    </dgm:pt>
    <dgm:pt modelId="{89E76873-0D7C-4CA3-BE37-AA8AC92887BA}" type="parTrans" cxnId="{32EA2F4C-0C4E-40DC-B301-4197A41BC851}">
      <dgm:prSet/>
      <dgm:spPr/>
      <dgm:t>
        <a:bodyPr/>
        <a:lstStyle/>
        <a:p>
          <a:endParaRPr lang="en-US">
            <a:solidFill>
              <a:schemeClr val="bg1"/>
            </a:solidFill>
          </a:endParaRPr>
        </a:p>
      </dgm:t>
    </dgm:pt>
    <dgm:pt modelId="{7283FD97-7B85-4239-A8E9-B57A95ED9A98}" type="sibTrans" cxnId="{32EA2F4C-0C4E-40DC-B301-4197A41BC851}">
      <dgm:prSet/>
      <dgm:spPr/>
      <dgm:t>
        <a:bodyPr/>
        <a:lstStyle/>
        <a:p>
          <a:endParaRPr lang="en-US">
            <a:solidFill>
              <a:schemeClr val="bg1"/>
            </a:solidFill>
          </a:endParaRPr>
        </a:p>
      </dgm:t>
    </dgm:pt>
    <dgm:pt modelId="{9922DFE7-D811-4EC7-895A-2B3DC0C07088}">
      <dgm:prSet phldrT="[Text]"/>
      <dgm:spPr/>
      <dgm:t>
        <a:bodyPr/>
        <a:lstStyle/>
        <a:p>
          <a:r>
            <a:rPr lang="en-GB" dirty="0" smtClean="0">
              <a:solidFill>
                <a:schemeClr val="bg1"/>
              </a:solidFill>
            </a:rPr>
            <a:t>- The relocation of foreign firms and investment in new activities related to voluntary exit of major global players from Russia</a:t>
          </a:r>
          <a:endParaRPr lang="en-US" dirty="0">
            <a:solidFill>
              <a:schemeClr val="bg1"/>
            </a:solidFill>
          </a:endParaRPr>
        </a:p>
      </dgm:t>
    </dgm:pt>
    <dgm:pt modelId="{D67AA168-3A81-49DB-91AE-9131034368F8}" type="parTrans" cxnId="{027F179D-745F-4A4D-9A1E-BA0FB64B7E17}">
      <dgm:prSet/>
      <dgm:spPr/>
      <dgm:t>
        <a:bodyPr/>
        <a:lstStyle/>
        <a:p>
          <a:endParaRPr lang="en-US">
            <a:solidFill>
              <a:schemeClr val="bg1"/>
            </a:solidFill>
          </a:endParaRPr>
        </a:p>
      </dgm:t>
    </dgm:pt>
    <dgm:pt modelId="{6FA1A061-D6F4-47F5-87EE-997E7FF1722E}" type="sibTrans" cxnId="{027F179D-745F-4A4D-9A1E-BA0FB64B7E17}">
      <dgm:prSet/>
      <dgm:spPr/>
      <dgm:t>
        <a:bodyPr/>
        <a:lstStyle/>
        <a:p>
          <a:endParaRPr lang="en-US">
            <a:solidFill>
              <a:schemeClr val="bg1"/>
            </a:solidFill>
          </a:endParaRPr>
        </a:p>
      </dgm:t>
    </dgm:pt>
    <dgm:pt modelId="{CBE957BB-382B-4FF8-B3C8-71C389E524CB}">
      <dgm:prSet phldrT="[Text]"/>
      <dgm:spPr/>
      <dgm:t>
        <a:bodyPr/>
        <a:lstStyle/>
        <a:p>
          <a:r>
            <a:rPr lang="en-GB" dirty="0" smtClean="0">
              <a:solidFill>
                <a:schemeClr val="bg1"/>
              </a:solidFill>
            </a:rPr>
            <a:t>- Political fragility feeding into inflationary pressures (and vice versa)</a:t>
          </a:r>
          <a:endParaRPr lang="en-US" dirty="0">
            <a:solidFill>
              <a:schemeClr val="bg1"/>
            </a:solidFill>
          </a:endParaRPr>
        </a:p>
      </dgm:t>
    </dgm:pt>
    <dgm:pt modelId="{CA29EBF1-2C39-4023-8A41-7DEF0C4E6F26}" type="parTrans" cxnId="{52EEECFB-7E64-4C31-B353-BA9798932B85}">
      <dgm:prSet/>
      <dgm:spPr/>
      <dgm:t>
        <a:bodyPr/>
        <a:lstStyle/>
        <a:p>
          <a:endParaRPr lang="en-US">
            <a:solidFill>
              <a:schemeClr val="bg1"/>
            </a:solidFill>
          </a:endParaRPr>
        </a:p>
      </dgm:t>
    </dgm:pt>
    <dgm:pt modelId="{1C5EA0FF-9038-40CF-8DA2-B6B84965ACB2}" type="sibTrans" cxnId="{52EEECFB-7E64-4C31-B353-BA9798932B85}">
      <dgm:prSet/>
      <dgm:spPr/>
      <dgm:t>
        <a:bodyPr/>
        <a:lstStyle/>
        <a:p>
          <a:endParaRPr lang="en-US">
            <a:solidFill>
              <a:schemeClr val="bg1"/>
            </a:solidFill>
          </a:endParaRPr>
        </a:p>
      </dgm:t>
    </dgm:pt>
    <dgm:pt modelId="{D69918B4-67B1-4283-BE56-A6FC8810022C}">
      <dgm:prSet phldrT="[Text]"/>
      <dgm:spPr/>
      <dgm:t>
        <a:bodyPr/>
        <a:lstStyle/>
        <a:p>
          <a:r>
            <a:rPr lang="en-GB" dirty="0" smtClean="0">
              <a:solidFill>
                <a:schemeClr val="bg1"/>
              </a:solidFill>
            </a:rPr>
            <a:t>- China’s reopening providing support to commodity prices</a:t>
          </a:r>
        </a:p>
        <a:p>
          <a:r>
            <a:rPr lang="en-GB" dirty="0" smtClean="0">
              <a:solidFill>
                <a:schemeClr val="bg1"/>
              </a:solidFill>
            </a:rPr>
            <a:t>- International interest in Central Asian transit, natural resources and green energy potential, including hydrogen</a:t>
          </a:r>
          <a:endParaRPr lang="en-US" dirty="0">
            <a:solidFill>
              <a:schemeClr val="bg1"/>
            </a:solidFill>
          </a:endParaRPr>
        </a:p>
      </dgm:t>
    </dgm:pt>
    <dgm:pt modelId="{52AD8A1C-5F5E-4800-AB67-97E8E28A98F5}" type="parTrans" cxnId="{BB2890EC-5FBA-4F22-9CDE-524CE00902B4}">
      <dgm:prSet/>
      <dgm:spPr/>
      <dgm:t>
        <a:bodyPr/>
        <a:lstStyle/>
        <a:p>
          <a:endParaRPr lang="en-US">
            <a:solidFill>
              <a:schemeClr val="bg1"/>
            </a:solidFill>
          </a:endParaRPr>
        </a:p>
      </dgm:t>
    </dgm:pt>
    <dgm:pt modelId="{73F75AAB-24B2-4AB0-A640-41406A9C777D}" type="sibTrans" cxnId="{BB2890EC-5FBA-4F22-9CDE-524CE00902B4}">
      <dgm:prSet/>
      <dgm:spPr/>
      <dgm:t>
        <a:bodyPr/>
        <a:lstStyle/>
        <a:p>
          <a:endParaRPr lang="en-US">
            <a:solidFill>
              <a:schemeClr val="bg1"/>
            </a:solidFill>
          </a:endParaRPr>
        </a:p>
      </dgm:t>
    </dgm:pt>
    <dgm:pt modelId="{10CE0477-C83D-4536-BDC3-64C6F8858E08}">
      <dgm:prSet phldrT="[Text]"/>
      <dgm:spPr/>
      <dgm:t>
        <a:bodyPr/>
        <a:lstStyle/>
        <a:p>
          <a:r>
            <a:rPr lang="en-US" dirty="0" smtClean="0">
              <a:solidFill>
                <a:schemeClr val="bg1"/>
              </a:solidFill>
            </a:rPr>
            <a:t>Downside</a:t>
          </a:r>
          <a:endParaRPr lang="en-US" dirty="0">
            <a:solidFill>
              <a:schemeClr val="bg1"/>
            </a:solidFill>
          </a:endParaRPr>
        </a:p>
      </dgm:t>
    </dgm:pt>
    <dgm:pt modelId="{BDD3F4F9-4962-4A65-85B1-770F9B145A68}" type="parTrans" cxnId="{AACDD475-D774-4B0C-8DC5-60333318A1F4}">
      <dgm:prSet/>
      <dgm:spPr/>
      <dgm:t>
        <a:bodyPr/>
        <a:lstStyle/>
        <a:p>
          <a:endParaRPr lang="en-US">
            <a:solidFill>
              <a:schemeClr val="bg1"/>
            </a:solidFill>
          </a:endParaRPr>
        </a:p>
      </dgm:t>
    </dgm:pt>
    <dgm:pt modelId="{214FAD24-542B-4538-AF8D-737E7C93B190}" type="sibTrans" cxnId="{AACDD475-D774-4B0C-8DC5-60333318A1F4}">
      <dgm:prSet/>
      <dgm:spPr/>
      <dgm:t>
        <a:bodyPr/>
        <a:lstStyle/>
        <a:p>
          <a:endParaRPr lang="en-US">
            <a:solidFill>
              <a:schemeClr val="bg1"/>
            </a:solidFill>
          </a:endParaRPr>
        </a:p>
      </dgm:t>
    </dgm:pt>
    <dgm:pt modelId="{D2677497-AC95-45CA-942C-B3914676171E}">
      <dgm:prSet phldrT="[Text]"/>
      <dgm:spPr/>
      <dgm:t>
        <a:bodyPr/>
        <a:lstStyle/>
        <a:p>
          <a:r>
            <a:rPr lang="en-GB" dirty="0" smtClean="0">
              <a:solidFill>
                <a:schemeClr val="bg1"/>
              </a:solidFill>
            </a:rPr>
            <a:t>- Potential interruptions to oil transit through Novorossiysk, closing of Chinese borders crippling export revenues</a:t>
          </a:r>
          <a:endParaRPr lang="en-US" dirty="0">
            <a:solidFill>
              <a:schemeClr val="bg1"/>
            </a:solidFill>
          </a:endParaRPr>
        </a:p>
      </dgm:t>
    </dgm:pt>
    <dgm:pt modelId="{087E8B0D-8C85-419A-BD57-3547D48BB2E8}" type="parTrans" cxnId="{9125C991-C40D-4AAC-8D2D-342E7AE3B7EA}">
      <dgm:prSet/>
      <dgm:spPr/>
      <dgm:t>
        <a:bodyPr/>
        <a:lstStyle/>
        <a:p>
          <a:endParaRPr lang="en-US">
            <a:solidFill>
              <a:schemeClr val="bg1"/>
            </a:solidFill>
          </a:endParaRPr>
        </a:p>
      </dgm:t>
    </dgm:pt>
    <dgm:pt modelId="{BAD91384-E384-4CEB-AB11-8E0B46592027}" type="sibTrans" cxnId="{9125C991-C40D-4AAC-8D2D-342E7AE3B7EA}">
      <dgm:prSet/>
      <dgm:spPr/>
      <dgm:t>
        <a:bodyPr/>
        <a:lstStyle/>
        <a:p>
          <a:endParaRPr lang="en-US">
            <a:solidFill>
              <a:schemeClr val="bg1"/>
            </a:solidFill>
          </a:endParaRPr>
        </a:p>
      </dgm:t>
    </dgm:pt>
    <dgm:pt modelId="{AF68AE44-6B87-479D-950E-E138796FD6DB}">
      <dgm:prSet phldrT="[Text]"/>
      <dgm:spPr/>
      <dgm:t>
        <a:bodyPr/>
        <a:lstStyle/>
        <a:p>
          <a:r>
            <a:rPr lang="en-GB" dirty="0" smtClean="0">
              <a:solidFill>
                <a:schemeClr val="bg1"/>
              </a:solidFill>
            </a:rPr>
            <a:t>- Political economy constraints (PEP presence in key sectors of the economy) standing in the way of reforms, privatization and investment</a:t>
          </a:r>
          <a:endParaRPr lang="en-US" dirty="0">
            <a:solidFill>
              <a:schemeClr val="bg1"/>
            </a:solidFill>
          </a:endParaRPr>
        </a:p>
      </dgm:t>
    </dgm:pt>
    <dgm:pt modelId="{3ECEC380-5F37-4D16-8D72-64CF78F6D886}" type="parTrans" cxnId="{A9F98EBF-2227-4E44-ADB5-ED592AB7D89E}">
      <dgm:prSet/>
      <dgm:spPr/>
      <dgm:t>
        <a:bodyPr/>
        <a:lstStyle/>
        <a:p>
          <a:endParaRPr lang="en-US">
            <a:solidFill>
              <a:schemeClr val="bg1"/>
            </a:solidFill>
          </a:endParaRPr>
        </a:p>
      </dgm:t>
    </dgm:pt>
    <dgm:pt modelId="{E997AF61-09DA-4188-99D9-D6B266F1B851}" type="sibTrans" cxnId="{A9F98EBF-2227-4E44-ADB5-ED592AB7D89E}">
      <dgm:prSet/>
      <dgm:spPr/>
      <dgm:t>
        <a:bodyPr/>
        <a:lstStyle/>
        <a:p>
          <a:endParaRPr lang="en-US">
            <a:solidFill>
              <a:schemeClr val="bg1"/>
            </a:solidFill>
          </a:endParaRPr>
        </a:p>
      </dgm:t>
    </dgm:pt>
    <dgm:pt modelId="{6B15AC6E-0CA0-4812-8C2D-C3DB22FB016B}" type="pres">
      <dgm:prSet presAssocID="{E09ECBF2-D2C5-4B17-8912-56DFD1BD0BF1}" presName="Name0" presStyleCnt="0">
        <dgm:presLayoutVars>
          <dgm:chMax val="2"/>
          <dgm:dir/>
          <dgm:animOne val="branch"/>
          <dgm:animLvl val="lvl"/>
          <dgm:resizeHandles val="exact"/>
        </dgm:presLayoutVars>
      </dgm:prSet>
      <dgm:spPr/>
      <dgm:t>
        <a:bodyPr/>
        <a:lstStyle/>
        <a:p>
          <a:endParaRPr lang="en-US"/>
        </a:p>
      </dgm:t>
    </dgm:pt>
    <dgm:pt modelId="{F32A6169-8C1C-498A-9A53-119CF1D12BC0}" type="pres">
      <dgm:prSet presAssocID="{E09ECBF2-D2C5-4B17-8912-56DFD1BD0BF1}" presName="Background" presStyleLbl="node1" presStyleIdx="0" presStyleCnt="1" custLinFactNeighborX="3476" custLinFactNeighborY="-400"/>
      <dgm:spPr/>
    </dgm:pt>
    <dgm:pt modelId="{E749C1CE-E6AF-40AF-956C-9672BBDB194C}" type="pres">
      <dgm:prSet presAssocID="{E09ECBF2-D2C5-4B17-8912-56DFD1BD0BF1}" presName="Divider" presStyleLbl="callout" presStyleIdx="0" presStyleCnt="1"/>
      <dgm:spPr/>
    </dgm:pt>
    <dgm:pt modelId="{6612155A-6AA8-497B-8627-783DA192D128}" type="pres">
      <dgm:prSet presAssocID="{E09ECBF2-D2C5-4B17-8912-56DFD1BD0BF1}" presName="ChildText1" presStyleLbl="revTx" presStyleIdx="0" presStyleCnt="0" custLinFactNeighborX="5921" custLinFactNeighborY="-1190">
        <dgm:presLayoutVars>
          <dgm:chMax val="0"/>
          <dgm:chPref val="0"/>
          <dgm:bulletEnabled val="1"/>
        </dgm:presLayoutVars>
      </dgm:prSet>
      <dgm:spPr/>
      <dgm:t>
        <a:bodyPr/>
        <a:lstStyle/>
        <a:p>
          <a:endParaRPr lang="en-US"/>
        </a:p>
      </dgm:t>
    </dgm:pt>
    <dgm:pt modelId="{3160AE7A-362E-4328-A95E-7E911C0D2E62}" type="pres">
      <dgm:prSet presAssocID="{E09ECBF2-D2C5-4B17-8912-56DFD1BD0BF1}" presName="ChildText2" presStyleLbl="revTx" presStyleIdx="0" presStyleCnt="0">
        <dgm:presLayoutVars>
          <dgm:chMax val="0"/>
          <dgm:chPref val="0"/>
          <dgm:bulletEnabled val="1"/>
        </dgm:presLayoutVars>
      </dgm:prSet>
      <dgm:spPr/>
      <dgm:t>
        <a:bodyPr/>
        <a:lstStyle/>
        <a:p>
          <a:endParaRPr lang="en-US"/>
        </a:p>
      </dgm:t>
    </dgm:pt>
    <dgm:pt modelId="{69B26CD8-9E8D-4AA2-BE75-1AFD2BE279CD}" type="pres">
      <dgm:prSet presAssocID="{E09ECBF2-D2C5-4B17-8912-56DFD1BD0BF1}" presName="ParentText1" presStyleLbl="revTx" presStyleIdx="0" presStyleCnt="0">
        <dgm:presLayoutVars>
          <dgm:chMax val="1"/>
          <dgm:chPref val="1"/>
        </dgm:presLayoutVars>
      </dgm:prSet>
      <dgm:spPr/>
      <dgm:t>
        <a:bodyPr/>
        <a:lstStyle/>
        <a:p>
          <a:endParaRPr lang="en-US"/>
        </a:p>
      </dgm:t>
    </dgm:pt>
    <dgm:pt modelId="{F7FC7A17-025E-42EF-B476-0CC3A2E671C0}" type="pres">
      <dgm:prSet presAssocID="{E09ECBF2-D2C5-4B17-8912-56DFD1BD0BF1}" presName="ParentShape1" presStyleLbl="alignImgPlace1" presStyleIdx="0" presStyleCnt="2">
        <dgm:presLayoutVars/>
      </dgm:prSet>
      <dgm:spPr/>
      <dgm:t>
        <a:bodyPr/>
        <a:lstStyle/>
        <a:p>
          <a:endParaRPr lang="en-US"/>
        </a:p>
      </dgm:t>
    </dgm:pt>
    <dgm:pt modelId="{2659C90C-B22E-486F-8245-7BBABFBDE07F}" type="pres">
      <dgm:prSet presAssocID="{E09ECBF2-D2C5-4B17-8912-56DFD1BD0BF1}" presName="ParentText2" presStyleLbl="revTx" presStyleIdx="0" presStyleCnt="0">
        <dgm:presLayoutVars>
          <dgm:chMax val="1"/>
          <dgm:chPref val="1"/>
        </dgm:presLayoutVars>
      </dgm:prSet>
      <dgm:spPr/>
      <dgm:t>
        <a:bodyPr/>
        <a:lstStyle/>
        <a:p>
          <a:endParaRPr lang="en-US"/>
        </a:p>
      </dgm:t>
    </dgm:pt>
    <dgm:pt modelId="{177FB5F2-A488-454E-951E-E70C27634712}" type="pres">
      <dgm:prSet presAssocID="{E09ECBF2-D2C5-4B17-8912-56DFD1BD0BF1}" presName="ParentShape2" presStyleLbl="alignImgPlace1" presStyleIdx="1" presStyleCnt="2" custLinFactNeighborX="36111" custLinFactNeighborY="-16662">
        <dgm:presLayoutVars/>
      </dgm:prSet>
      <dgm:spPr/>
      <dgm:t>
        <a:bodyPr/>
        <a:lstStyle/>
        <a:p>
          <a:endParaRPr lang="en-US"/>
        </a:p>
      </dgm:t>
    </dgm:pt>
  </dgm:ptLst>
  <dgm:cxnLst>
    <dgm:cxn modelId="{027F179D-745F-4A4D-9A1E-BA0FB64B7E17}" srcId="{AF610E78-F336-4CCC-B4FD-051DC2860204}" destId="{9922DFE7-D811-4EC7-895A-2B3DC0C07088}" srcOrd="0" destOrd="0" parTransId="{D67AA168-3A81-49DB-91AE-9131034368F8}" sibTransId="{6FA1A061-D6F4-47F5-87EE-997E7FF1722E}"/>
    <dgm:cxn modelId="{32EA2F4C-0C4E-40DC-B301-4197A41BC851}" srcId="{E09ECBF2-D2C5-4B17-8912-56DFD1BD0BF1}" destId="{AF610E78-F336-4CCC-B4FD-051DC2860204}" srcOrd="0" destOrd="0" parTransId="{89E76873-0D7C-4CA3-BE37-AA8AC92887BA}" sibTransId="{7283FD97-7B85-4239-A8E9-B57A95ED9A98}"/>
    <dgm:cxn modelId="{4D9F238A-45D3-40D8-A9C8-164B24C43D41}" type="presOf" srcId="{10CE0477-C83D-4536-BDC3-64C6F8858E08}" destId="{177FB5F2-A488-454E-951E-E70C27634712}" srcOrd="1" destOrd="0" presId="urn:microsoft.com/office/officeart/2009/3/layout/OpposingIdeas"/>
    <dgm:cxn modelId="{3240F325-0482-4CA9-BC9D-D1D71BAD3648}" type="presOf" srcId="{9922DFE7-D811-4EC7-895A-2B3DC0C07088}" destId="{6612155A-6AA8-497B-8627-783DA192D128}" srcOrd="0" destOrd="0" presId="urn:microsoft.com/office/officeart/2009/3/layout/OpposingIdeas"/>
    <dgm:cxn modelId="{AACDD475-D774-4B0C-8DC5-60333318A1F4}" srcId="{E09ECBF2-D2C5-4B17-8912-56DFD1BD0BF1}" destId="{10CE0477-C83D-4536-BDC3-64C6F8858E08}" srcOrd="1" destOrd="0" parTransId="{BDD3F4F9-4962-4A65-85B1-770F9B145A68}" sibTransId="{214FAD24-542B-4538-AF8D-737E7C93B190}"/>
    <dgm:cxn modelId="{9125C991-C40D-4AAC-8D2D-342E7AE3B7EA}" srcId="{10CE0477-C83D-4536-BDC3-64C6F8858E08}" destId="{D2677497-AC95-45CA-942C-B3914676171E}" srcOrd="1" destOrd="0" parTransId="{087E8B0D-8C85-419A-BD57-3547D48BB2E8}" sibTransId="{BAD91384-E384-4CEB-AB11-8E0B46592027}"/>
    <dgm:cxn modelId="{A9F98EBF-2227-4E44-ADB5-ED592AB7D89E}" srcId="{10CE0477-C83D-4536-BDC3-64C6F8858E08}" destId="{AF68AE44-6B87-479D-950E-E138796FD6DB}" srcOrd="2" destOrd="0" parTransId="{3ECEC380-5F37-4D16-8D72-64CF78F6D886}" sibTransId="{E997AF61-09DA-4188-99D9-D6B266F1B851}"/>
    <dgm:cxn modelId="{4CD5F7BC-5CD9-40AA-A978-0208E8F10755}" type="presOf" srcId="{D2677497-AC95-45CA-942C-B3914676171E}" destId="{3160AE7A-362E-4328-A95E-7E911C0D2E62}" srcOrd="0" destOrd="1" presId="urn:microsoft.com/office/officeart/2009/3/layout/OpposingIdeas"/>
    <dgm:cxn modelId="{977C8E4B-A79F-47AD-84E7-69DA7931D294}" type="presOf" srcId="{AF68AE44-6B87-479D-950E-E138796FD6DB}" destId="{3160AE7A-362E-4328-A95E-7E911C0D2E62}" srcOrd="0" destOrd="2" presId="urn:microsoft.com/office/officeart/2009/3/layout/OpposingIdeas"/>
    <dgm:cxn modelId="{F248EB25-02A7-4459-BC26-E817F3B94BDF}" type="presOf" srcId="{AF610E78-F336-4CCC-B4FD-051DC2860204}" destId="{F7FC7A17-025E-42EF-B476-0CC3A2E671C0}" srcOrd="1" destOrd="0" presId="urn:microsoft.com/office/officeart/2009/3/layout/OpposingIdeas"/>
    <dgm:cxn modelId="{A746C510-030D-4FE7-A79C-7A318E5244CE}" type="presOf" srcId="{D69918B4-67B1-4283-BE56-A6FC8810022C}" destId="{6612155A-6AA8-497B-8627-783DA192D128}" srcOrd="0" destOrd="1" presId="urn:microsoft.com/office/officeart/2009/3/layout/OpposingIdeas"/>
    <dgm:cxn modelId="{BB2890EC-5FBA-4F22-9CDE-524CE00902B4}" srcId="{AF610E78-F336-4CCC-B4FD-051DC2860204}" destId="{D69918B4-67B1-4283-BE56-A6FC8810022C}" srcOrd="1" destOrd="0" parTransId="{52AD8A1C-5F5E-4800-AB67-97E8E28A98F5}" sibTransId="{73F75AAB-24B2-4AB0-A640-41406A9C777D}"/>
    <dgm:cxn modelId="{52EEECFB-7E64-4C31-B353-BA9798932B85}" srcId="{10CE0477-C83D-4536-BDC3-64C6F8858E08}" destId="{CBE957BB-382B-4FF8-B3C8-71C389E524CB}" srcOrd="0" destOrd="0" parTransId="{CA29EBF1-2C39-4023-8A41-7DEF0C4E6F26}" sibTransId="{1C5EA0FF-9038-40CF-8DA2-B6B84965ACB2}"/>
    <dgm:cxn modelId="{0D2E53A1-9AC8-4BB5-8B64-2B8859E3EC15}" type="presOf" srcId="{E09ECBF2-D2C5-4B17-8912-56DFD1BD0BF1}" destId="{6B15AC6E-0CA0-4812-8C2D-C3DB22FB016B}" srcOrd="0" destOrd="0" presId="urn:microsoft.com/office/officeart/2009/3/layout/OpposingIdeas"/>
    <dgm:cxn modelId="{007F0B96-1C67-4306-AC2C-B8437FCE5792}" type="presOf" srcId="{10CE0477-C83D-4536-BDC3-64C6F8858E08}" destId="{2659C90C-B22E-486F-8245-7BBABFBDE07F}" srcOrd="0" destOrd="0" presId="urn:microsoft.com/office/officeart/2009/3/layout/OpposingIdeas"/>
    <dgm:cxn modelId="{863580CE-C41E-4BDC-9DA4-5D15A0492F98}" type="presOf" srcId="{AF610E78-F336-4CCC-B4FD-051DC2860204}" destId="{69B26CD8-9E8D-4AA2-BE75-1AFD2BE279CD}" srcOrd="0" destOrd="0" presId="urn:microsoft.com/office/officeart/2009/3/layout/OpposingIdeas"/>
    <dgm:cxn modelId="{8C32319D-D324-41DA-849D-04BB9310099C}" type="presOf" srcId="{CBE957BB-382B-4FF8-B3C8-71C389E524CB}" destId="{3160AE7A-362E-4328-A95E-7E911C0D2E62}" srcOrd="0" destOrd="0" presId="urn:microsoft.com/office/officeart/2009/3/layout/OpposingIdeas"/>
    <dgm:cxn modelId="{FA5AC3DB-08E9-46E7-A935-7514E35F4CC5}" type="presParOf" srcId="{6B15AC6E-0CA0-4812-8C2D-C3DB22FB016B}" destId="{F32A6169-8C1C-498A-9A53-119CF1D12BC0}" srcOrd="0" destOrd="0" presId="urn:microsoft.com/office/officeart/2009/3/layout/OpposingIdeas"/>
    <dgm:cxn modelId="{8D5E4539-A430-4553-876B-ADD8454211F0}" type="presParOf" srcId="{6B15AC6E-0CA0-4812-8C2D-C3DB22FB016B}" destId="{E749C1CE-E6AF-40AF-956C-9672BBDB194C}" srcOrd="1" destOrd="0" presId="urn:microsoft.com/office/officeart/2009/3/layout/OpposingIdeas"/>
    <dgm:cxn modelId="{B3E82F4B-50DE-4BB5-BF82-2D73C9C4FFB5}" type="presParOf" srcId="{6B15AC6E-0CA0-4812-8C2D-C3DB22FB016B}" destId="{6612155A-6AA8-497B-8627-783DA192D128}" srcOrd="2" destOrd="0" presId="urn:microsoft.com/office/officeart/2009/3/layout/OpposingIdeas"/>
    <dgm:cxn modelId="{CA0F61AC-474E-4374-AAAD-D2AF5B424DE2}" type="presParOf" srcId="{6B15AC6E-0CA0-4812-8C2D-C3DB22FB016B}" destId="{3160AE7A-362E-4328-A95E-7E911C0D2E62}" srcOrd="3" destOrd="0" presId="urn:microsoft.com/office/officeart/2009/3/layout/OpposingIdeas"/>
    <dgm:cxn modelId="{35C4ACE7-537F-40A4-ADC3-41FA67544BD5}" type="presParOf" srcId="{6B15AC6E-0CA0-4812-8C2D-C3DB22FB016B}" destId="{69B26CD8-9E8D-4AA2-BE75-1AFD2BE279CD}" srcOrd="4" destOrd="0" presId="urn:microsoft.com/office/officeart/2009/3/layout/OpposingIdeas"/>
    <dgm:cxn modelId="{C69738F6-9CAE-44C4-8AAD-2B16F1842A30}" type="presParOf" srcId="{6B15AC6E-0CA0-4812-8C2D-C3DB22FB016B}" destId="{F7FC7A17-025E-42EF-B476-0CC3A2E671C0}" srcOrd="5" destOrd="0" presId="urn:microsoft.com/office/officeart/2009/3/layout/OpposingIdeas"/>
    <dgm:cxn modelId="{E92EB0C7-DB67-4210-9FAE-15F4168F3594}" type="presParOf" srcId="{6B15AC6E-0CA0-4812-8C2D-C3DB22FB016B}" destId="{2659C90C-B22E-486F-8245-7BBABFBDE07F}" srcOrd="6" destOrd="0" presId="urn:microsoft.com/office/officeart/2009/3/layout/OpposingIdeas"/>
    <dgm:cxn modelId="{5447EF73-BFA5-41D5-B479-83F2D1FB5648}" type="presParOf" srcId="{6B15AC6E-0CA0-4812-8C2D-C3DB22FB016B}" destId="{177FB5F2-A488-454E-951E-E70C27634712}" srcOrd="7" destOrd="0" presId="urn:microsoft.com/office/officeart/2009/3/layout/OpposingIdea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A6169-8C1C-498A-9A53-119CF1D12BC0}">
      <dsp:nvSpPr>
        <dsp:cNvPr id="0" name=""/>
        <dsp:cNvSpPr/>
      </dsp:nvSpPr>
      <dsp:spPr>
        <a:xfrm>
          <a:off x="1835434" y="956714"/>
          <a:ext cx="7015866" cy="3772893"/>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9C1CE-E6AF-40AF-956C-9672BBDB194C}">
      <dsp:nvSpPr>
        <dsp:cNvPr id="0" name=""/>
        <dsp:cNvSpPr/>
      </dsp:nvSpPr>
      <dsp:spPr>
        <a:xfrm>
          <a:off x="5099495" y="1371961"/>
          <a:ext cx="935" cy="297258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2155A-6AA8-497B-8627-783DA192D128}">
      <dsp:nvSpPr>
        <dsp:cNvPr id="0" name=""/>
        <dsp:cNvSpPr/>
      </dsp:nvSpPr>
      <dsp:spPr>
        <a:xfrm>
          <a:off x="2005435" y="1219536"/>
          <a:ext cx="3040208" cy="3201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smtClean="0">
              <a:solidFill>
                <a:schemeClr val="bg1"/>
              </a:solidFill>
            </a:rPr>
            <a:t>- The relocation of foreign firms and investment in new activities related to voluntary exit of major global players from Russia</a:t>
          </a:r>
          <a:endParaRPr lang="en-US" sz="1700" kern="1200" dirty="0">
            <a:solidFill>
              <a:schemeClr val="bg1"/>
            </a:solidFill>
          </a:endParaRPr>
        </a:p>
        <a:p>
          <a:pPr lvl="0" algn="l" defTabSz="755650">
            <a:lnSpc>
              <a:spcPct val="90000"/>
            </a:lnSpc>
            <a:spcBef>
              <a:spcPct val="0"/>
            </a:spcBef>
            <a:spcAft>
              <a:spcPct val="35000"/>
            </a:spcAft>
          </a:pPr>
          <a:r>
            <a:rPr lang="en-GB" sz="1700" kern="1200" dirty="0" smtClean="0">
              <a:solidFill>
                <a:schemeClr val="bg1"/>
              </a:solidFill>
            </a:rPr>
            <a:t>- China’s reopening providing support to commodity prices</a:t>
          </a:r>
        </a:p>
        <a:p>
          <a:pPr lvl="0" algn="l" defTabSz="755650">
            <a:lnSpc>
              <a:spcPct val="90000"/>
            </a:lnSpc>
            <a:spcBef>
              <a:spcPct val="0"/>
            </a:spcBef>
            <a:spcAft>
              <a:spcPct val="35000"/>
            </a:spcAft>
          </a:pPr>
          <a:r>
            <a:rPr lang="en-GB" sz="1700" kern="1200" dirty="0" smtClean="0">
              <a:solidFill>
                <a:schemeClr val="bg1"/>
              </a:solidFill>
            </a:rPr>
            <a:t>- International interest in Central Asian transit, natural resources and green energy potential, including hydrogen</a:t>
          </a:r>
          <a:endParaRPr lang="en-US" sz="1700" kern="1200" dirty="0">
            <a:solidFill>
              <a:schemeClr val="bg1"/>
            </a:solidFill>
          </a:endParaRPr>
        </a:p>
      </dsp:txBody>
      <dsp:txXfrm>
        <a:off x="2005435" y="1219536"/>
        <a:ext cx="3040208" cy="3201242"/>
      </dsp:txXfrm>
    </dsp:sp>
    <dsp:sp modelId="{3160AE7A-362E-4328-A95E-7E911C0D2E62}">
      <dsp:nvSpPr>
        <dsp:cNvPr id="0" name=""/>
        <dsp:cNvSpPr/>
      </dsp:nvSpPr>
      <dsp:spPr>
        <a:xfrm>
          <a:off x="5333358" y="1257631"/>
          <a:ext cx="3040208" cy="3201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smtClean="0">
              <a:solidFill>
                <a:schemeClr val="bg1"/>
              </a:solidFill>
            </a:rPr>
            <a:t>- Political fragility feeding into inflationary pressures (and vice versa)</a:t>
          </a:r>
          <a:endParaRPr lang="en-US" sz="1700" kern="1200" dirty="0">
            <a:solidFill>
              <a:schemeClr val="bg1"/>
            </a:solidFill>
          </a:endParaRPr>
        </a:p>
        <a:p>
          <a:pPr lvl="0" algn="l" defTabSz="755650">
            <a:lnSpc>
              <a:spcPct val="90000"/>
            </a:lnSpc>
            <a:spcBef>
              <a:spcPct val="0"/>
            </a:spcBef>
            <a:spcAft>
              <a:spcPct val="35000"/>
            </a:spcAft>
          </a:pPr>
          <a:r>
            <a:rPr lang="en-GB" sz="1700" kern="1200" dirty="0" smtClean="0">
              <a:solidFill>
                <a:schemeClr val="bg1"/>
              </a:solidFill>
            </a:rPr>
            <a:t>- Potential interruptions to oil transit through Novorossiysk, closing of Chinese borders crippling export revenues</a:t>
          </a:r>
          <a:endParaRPr lang="en-US" sz="1700" kern="1200" dirty="0">
            <a:solidFill>
              <a:schemeClr val="bg1"/>
            </a:solidFill>
          </a:endParaRPr>
        </a:p>
        <a:p>
          <a:pPr lvl="0" algn="l" defTabSz="755650">
            <a:lnSpc>
              <a:spcPct val="90000"/>
            </a:lnSpc>
            <a:spcBef>
              <a:spcPct val="0"/>
            </a:spcBef>
            <a:spcAft>
              <a:spcPct val="35000"/>
            </a:spcAft>
          </a:pPr>
          <a:r>
            <a:rPr lang="en-GB" sz="1700" kern="1200" dirty="0" smtClean="0">
              <a:solidFill>
                <a:schemeClr val="bg1"/>
              </a:solidFill>
            </a:rPr>
            <a:t>- Political economy constraints (PEP presence in key sectors of the economy) standing in the way of reforms, privatization and investment</a:t>
          </a:r>
          <a:endParaRPr lang="en-US" sz="1700" kern="1200" dirty="0">
            <a:solidFill>
              <a:schemeClr val="bg1"/>
            </a:solidFill>
          </a:endParaRPr>
        </a:p>
      </dsp:txBody>
      <dsp:txXfrm>
        <a:off x="5333358" y="1257631"/>
        <a:ext cx="3040208" cy="3201242"/>
      </dsp:txXfrm>
    </dsp:sp>
    <dsp:sp modelId="{F7FC7A17-025E-42EF-B476-0CC3A2E671C0}">
      <dsp:nvSpPr>
        <dsp:cNvPr id="0" name=""/>
        <dsp:cNvSpPr/>
      </dsp:nvSpPr>
      <dsp:spPr>
        <a:xfrm rot="16200000">
          <a:off x="-1051034" y="1473286"/>
          <a:ext cx="4115883" cy="1169311"/>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smtClean="0">
              <a:solidFill>
                <a:schemeClr val="bg1"/>
              </a:solidFill>
            </a:rPr>
            <a:t>Upside</a:t>
          </a:r>
          <a:endParaRPr lang="en-US" sz="2800" kern="1200" dirty="0">
            <a:solidFill>
              <a:schemeClr val="bg1"/>
            </a:solidFill>
          </a:endParaRPr>
        </a:p>
      </dsp:txBody>
      <dsp:txXfrm>
        <a:off x="-874311" y="1943331"/>
        <a:ext cx="3762437" cy="582667"/>
      </dsp:txXfrm>
    </dsp:sp>
    <dsp:sp modelId="{177FB5F2-A488-454E-951E-E70C27634712}">
      <dsp:nvSpPr>
        <dsp:cNvPr id="0" name=""/>
        <dsp:cNvSpPr/>
      </dsp:nvSpPr>
      <dsp:spPr>
        <a:xfrm rot="5400000">
          <a:off x="7556392" y="2388119"/>
          <a:ext cx="4115883" cy="1169311"/>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smtClean="0">
              <a:solidFill>
                <a:schemeClr val="bg1"/>
              </a:solidFill>
            </a:rPr>
            <a:t>Downside</a:t>
          </a:r>
          <a:endParaRPr lang="en-US" sz="2800" kern="1200" dirty="0">
            <a:solidFill>
              <a:schemeClr val="bg1"/>
            </a:solidFill>
          </a:endParaRPr>
        </a:p>
      </dsp:txBody>
      <dsp:txXfrm>
        <a:off x="7733115" y="2504718"/>
        <a:ext cx="3762437" cy="58266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0.23343</cdr:x>
      <cdr:y>0.58307</cdr:y>
    </cdr:from>
    <cdr:to>
      <cdr:x>0.9128</cdr:x>
      <cdr:y>0.64412</cdr:y>
    </cdr:to>
    <cdr:sp macro="" textlink="">
      <cdr:nvSpPr>
        <cdr:cNvPr id="2" name="TextBox 1"/>
        <cdr:cNvSpPr txBox="1"/>
      </cdr:nvSpPr>
      <cdr:spPr>
        <a:xfrm xmlns:a="http://schemas.openxmlformats.org/drawingml/2006/main">
          <a:off x="1382455" y="2939588"/>
          <a:ext cx="4023360"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rtl="0"/>
          <a:r>
            <a:rPr lang="en-GB" sz="1400" b="1" dirty="0" smtClean="0"/>
            <a:t>Uzbekistan’s </a:t>
          </a:r>
          <a:r>
            <a:rPr lang="ru-RU" sz="1400" b="1" dirty="0" smtClean="0"/>
            <a:t>2022 </a:t>
          </a:r>
          <a:r>
            <a:rPr lang="en-GB" sz="1400" b="1" dirty="0" smtClean="0"/>
            <a:t>exports reached</a:t>
          </a:r>
          <a:r>
            <a:rPr lang="ru-RU" sz="1400" b="1" dirty="0" smtClean="0"/>
            <a:t> </a:t>
          </a:r>
          <a:r>
            <a:rPr lang="en-GB" sz="1400" b="1" dirty="0" smtClean="0"/>
            <a:t>$</a:t>
          </a:r>
          <a:r>
            <a:rPr lang="en-GB" sz="1400" b="1" dirty="0"/>
            <a:t>19.31 billion</a:t>
          </a:r>
          <a:endParaRPr lang="en-GB" sz="1400" b="1" dirty="0" smtClean="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293AFE-B765-4576-B501-FE7E1F6B83A3}" type="datetimeFigureOut">
              <a:rPr lang="en-GB" smtClean="0"/>
              <a:t>27/02/2023</a:t>
            </a:fld>
            <a:endParaRPr lang="en-GB"/>
          </a:p>
        </p:txBody>
      </p:sp>
      <p:sp>
        <p:nvSpPr>
          <p:cNvPr id="4" name="Footer Placeholder 3"/>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9CED58-7086-4FEC-8BE2-39B0D71CB51B}" type="slidenum">
              <a:rPr lang="en-GB" smtClean="0"/>
              <a:t>‹#›</a:t>
            </a:fld>
            <a:endParaRPr lang="en-GB"/>
          </a:p>
        </p:txBody>
      </p:sp>
    </p:spTree>
    <p:extLst>
      <p:ext uri="{BB962C8B-B14F-4D97-AF65-F5344CB8AC3E}">
        <p14:creationId xmlns:p14="http://schemas.microsoft.com/office/powerpoint/2010/main" val="281681320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3FEF6-4047-45D7-9455-0A06D134EF27}"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06E8D-5E83-4591-AEC5-197096312847}" type="slidenum">
              <a:rPr lang="en-GB" smtClean="0"/>
              <a:t>‹#›</a:t>
            </a:fld>
            <a:endParaRPr lang="en-GB"/>
          </a:p>
        </p:txBody>
      </p:sp>
    </p:spTree>
    <p:extLst>
      <p:ext uri="{BB962C8B-B14F-4D97-AF65-F5344CB8AC3E}">
        <p14:creationId xmlns:p14="http://schemas.microsoft.com/office/powerpoint/2010/main" val="45022677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96888"/>
          </a:xfrm>
        </p:spPr>
        <p:txBody>
          <a:bodyPr/>
          <a:lstStyle/>
          <a:p>
            <a:pPr>
              <a:defRPr/>
            </a:pPr>
            <a:r>
              <a:rPr lang="en-US" smtClean="0"/>
              <a:t>PUBLIC</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9750"/>
            <a:ext cx="6858000" cy="496888"/>
          </a:xfrm>
        </p:spPr>
        <p:txBody>
          <a:bodyPr/>
          <a:lstStyle/>
          <a:p>
            <a:pPr>
              <a:defRPr/>
            </a:pPr>
            <a:r>
              <a:rPr lang="en-US" smtClean="0"/>
              <a:t>PUBLIC</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1164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dirty="0"/>
          </a:p>
        </p:txBody>
      </p:sp>
    </p:spTree>
    <p:extLst>
      <p:ext uri="{BB962C8B-B14F-4D97-AF65-F5344CB8AC3E}">
        <p14:creationId xmlns:p14="http://schemas.microsoft.com/office/powerpoint/2010/main" val="414721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11</a:t>
            </a:fld>
            <a:endParaRPr lang="en-GB" dirty="0"/>
          </a:p>
        </p:txBody>
      </p:sp>
    </p:spTree>
    <p:extLst>
      <p:ext uri="{BB962C8B-B14F-4D97-AF65-F5344CB8AC3E}">
        <p14:creationId xmlns:p14="http://schemas.microsoft.com/office/powerpoint/2010/main" val="370388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dirty="0"/>
          </a:p>
        </p:txBody>
      </p:sp>
    </p:spTree>
    <p:extLst>
      <p:ext uri="{BB962C8B-B14F-4D97-AF65-F5344CB8AC3E}">
        <p14:creationId xmlns:p14="http://schemas.microsoft.com/office/powerpoint/2010/main" val="247884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13</a:t>
            </a:fld>
            <a:endParaRPr lang="en-GB" dirty="0"/>
          </a:p>
        </p:txBody>
      </p:sp>
    </p:spTree>
    <p:extLst>
      <p:ext uri="{BB962C8B-B14F-4D97-AF65-F5344CB8AC3E}">
        <p14:creationId xmlns:p14="http://schemas.microsoft.com/office/powerpoint/2010/main" val="164350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96888"/>
          </a:xfrm>
        </p:spPr>
        <p:txBody>
          <a:bodyPr/>
          <a:lstStyle/>
          <a:p>
            <a:pPr>
              <a:defRPr/>
            </a:pPr>
            <a:r>
              <a:rPr lang="en-US" smtClean="0"/>
              <a:t>PUBLIC</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9750"/>
            <a:ext cx="6858000" cy="496888"/>
          </a:xfrm>
        </p:spPr>
        <p:txBody>
          <a:bodyPr/>
          <a:lstStyle/>
          <a:p>
            <a:pPr>
              <a:defRPr/>
            </a:pPr>
            <a:r>
              <a:rPr lang="en-US" smtClean="0"/>
              <a:t>PUBLIC</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14</a:t>
            </a:fld>
            <a:endParaRPr lang="en-GB" dirty="0"/>
          </a:p>
        </p:txBody>
      </p:sp>
    </p:spTree>
    <p:extLst>
      <p:ext uri="{BB962C8B-B14F-4D97-AF65-F5344CB8AC3E}">
        <p14:creationId xmlns:p14="http://schemas.microsoft.com/office/powerpoint/2010/main" val="151786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Tree>
    <p:extLst>
      <p:ext uri="{BB962C8B-B14F-4D97-AF65-F5344CB8AC3E}">
        <p14:creationId xmlns:p14="http://schemas.microsoft.com/office/powerpoint/2010/main" val="32484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GB" sz="1200" dirty="0" smtClean="0">
                <a:solidFill>
                  <a:schemeClr val="accent6"/>
                </a:solidFill>
              </a:rPr>
              <a:t>Yet, the mining industry’s output dropped by 1% in Kazakhstan,</a:t>
            </a:r>
            <a:r>
              <a:rPr lang="en-GB" sz="1200" baseline="0" dirty="0" smtClean="0">
                <a:solidFill>
                  <a:schemeClr val="accent6"/>
                </a:solidFill>
              </a:rPr>
              <a:t> driving by a </a:t>
            </a:r>
            <a:r>
              <a:rPr lang="en-GB" sz="1200" dirty="0" smtClean="0">
                <a:solidFill>
                  <a:schemeClr val="accent6"/>
                </a:solidFill>
              </a:rPr>
              <a:t>21% drop in iron ore mining. Oil</a:t>
            </a:r>
            <a:r>
              <a:rPr lang="en-GB" sz="1200" baseline="0" dirty="0" smtClean="0">
                <a:solidFill>
                  <a:schemeClr val="accent6"/>
                </a:solidFill>
              </a:rPr>
              <a:t> extraction dropped 2%</a:t>
            </a:r>
            <a:r>
              <a:rPr lang="en-GB" sz="1200" dirty="0" smtClean="0">
                <a:solidFill>
                  <a:schemeClr val="accent6"/>
                </a:solidFill>
              </a:rPr>
              <a:t>, metal ore and natural</a:t>
            </a:r>
            <a:r>
              <a:rPr lang="en-GB" sz="1200" baseline="0" dirty="0" smtClean="0">
                <a:solidFill>
                  <a:schemeClr val="accent6"/>
                </a:solidFill>
              </a:rPr>
              <a:t> </a:t>
            </a:r>
            <a:r>
              <a:rPr lang="en-GB" sz="1200" dirty="0" smtClean="0">
                <a:solidFill>
                  <a:schemeClr val="accent6"/>
                </a:solidFill>
              </a:rPr>
              <a:t>gas by 1%. </a:t>
            </a:r>
          </a:p>
          <a:p>
            <a:pPr marL="285750" indent="-285750">
              <a:spcAft>
                <a:spcPts val="600"/>
              </a:spcAft>
              <a:buFont typeface="Arial" panose="020B0604020202020204" pitchFamily="34" charset="0"/>
              <a:buChar char="•"/>
            </a:pPr>
            <a:r>
              <a:rPr lang="en-GB" sz="1200" dirty="0" smtClean="0">
                <a:solidFill>
                  <a:schemeClr val="accent6"/>
                </a:solidFill>
              </a:rPr>
              <a:t>Oil and gas industry in</a:t>
            </a:r>
            <a:r>
              <a:rPr lang="en-GB" sz="1200" baseline="0" dirty="0" smtClean="0">
                <a:solidFill>
                  <a:schemeClr val="accent6"/>
                </a:solidFill>
              </a:rPr>
              <a:t> </a:t>
            </a:r>
            <a:r>
              <a:rPr lang="en-GB" sz="1200" dirty="0" smtClean="0">
                <a:solidFill>
                  <a:schemeClr val="accent6"/>
                </a:solidFill>
              </a:rPr>
              <a:t>Turkmenistan was the big</a:t>
            </a:r>
            <a:r>
              <a:rPr lang="en-GB" sz="1200" baseline="0" dirty="0" smtClean="0">
                <a:solidFill>
                  <a:schemeClr val="accent6"/>
                </a:solidFill>
              </a:rPr>
              <a:t> winner</a:t>
            </a:r>
            <a:r>
              <a:rPr lang="en-GB" sz="1200" dirty="0" smtClean="0">
                <a:solidFill>
                  <a:schemeClr val="accent6"/>
                </a:solidFill>
              </a:rPr>
              <a:t>: in January-November 2022, production plans have been over fulfilled for gasoline (by 14,9%), diesel fuel (by 10.4%), polypropylene (by 19.6%), lubricating oils (by 4.7%), liquefied gas (by 7%) and natural and associated gas (by 13.6%).</a:t>
            </a:r>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a:p>
        </p:txBody>
      </p:sp>
    </p:spTree>
    <p:extLst>
      <p:ext uri="{BB962C8B-B14F-4D97-AF65-F5344CB8AC3E}">
        <p14:creationId xmlns:p14="http://schemas.microsoft.com/office/powerpoint/2010/main" val="339391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381236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264207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261999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401470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a:p>
        </p:txBody>
      </p:sp>
    </p:spTree>
    <p:extLst>
      <p:ext uri="{BB962C8B-B14F-4D97-AF65-F5344CB8AC3E}">
        <p14:creationId xmlns:p14="http://schemas.microsoft.com/office/powerpoint/2010/main" val="7945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a:defRPr/>
            </a:pPr>
            <a:r>
              <a:rPr lang="en-GB" smtClean="0"/>
              <a:t>PUBLIC</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42541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33113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1819"/>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58866154"/>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47365082"/>
      </p:ext>
    </p:extLst>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272581"/>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486439005"/>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48632230"/>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96920228"/>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19534762"/>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914182218"/>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810546671"/>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7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991797082"/>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6903035"/>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1318824"/>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954548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9228235"/>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620692"/>
      </p:ext>
    </p:extLst>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0340175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84679382"/>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955731114"/>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7154067"/>
      </p:ext>
    </p:extLst>
  </p:cSld>
  <p:clrMapOvr>
    <a:masterClrMapping/>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288550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76861142"/>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69704280"/>
      </p:ext>
    </p:extLst>
  </p:cSld>
  <p:clrMapOvr>
    <a:masterClrMapping/>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907266"/>
      </p:ext>
    </p:extLst>
  </p:cSld>
  <p:clrMapOvr>
    <a:masterClrMapping/>
  </p:clrMapOvr>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226833"/>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91339967"/>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4267449803"/>
      </p:ext>
    </p:extLst>
  </p:cSld>
  <p:clrMapOvr>
    <a:masterClrMapping/>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91339817"/>
      </p:ext>
    </p:extLst>
  </p:cSld>
  <p:clrMapOvr>
    <a:masterClrMapping/>
  </p:clrMapOvr>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217739376"/>
      </p:ext>
    </p:extLst>
  </p:cSld>
  <p:clrMapOvr>
    <a:masterClrMapping/>
  </p:clrMapOvr>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454520973"/>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701157"/>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413412968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91668"/>
      </p:ext>
    </p:extLst>
  </p:cSld>
  <p:clrMapOvr>
    <a:masterClrMapping/>
  </p:clrMapOvr>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486691"/>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3827786"/>
      </p:ext>
    </p:extLst>
  </p:cSld>
  <p:clrMapOvr>
    <a:masterClrMapping/>
  </p:clrMapOvr>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58097002"/>
      </p:ext>
    </p:extLst>
  </p:cSld>
  <p:clrMapOvr>
    <a:masterClrMapping/>
  </p:clrMapOvr>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89445316"/>
      </p:ext>
    </p:extLst>
  </p:cSld>
  <p:clrMapOvr>
    <a:masterClrMapping/>
  </p:clrMapOvr>
  <p:hf sldNum="0"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2865883734"/>
      </p:ext>
    </p:extLst>
  </p:cSld>
  <p:clrMapOvr>
    <a:masterClrMapping/>
  </p:clrMapOvr>
  <p:hf sldNum="0"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5179043"/>
      </p:ext>
    </p:extLst>
  </p:cSld>
  <p:clrMapOvr>
    <a:masterClrMapping/>
  </p:clrMapOvr>
  <p:hf sldNum="0"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2401193"/>
      </p:ext>
    </p:extLst>
  </p:cSld>
  <p:clrMapOvr>
    <a:masterClrMapping/>
  </p:clrMapOvr>
  <p:hf sldNum="0"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5925116"/>
      </p:ext>
    </p:extLst>
  </p:cSld>
  <p:clrMapOvr>
    <a:masterClrMapping/>
  </p:clrMapOvr>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121814685"/>
      </p:ext>
    </p:extLst>
  </p:cSld>
  <p:clrMapOvr>
    <a:masterClrMapping/>
  </p:clrMapOvr>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24534956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20823066"/>
      </p:ext>
    </p:extLst>
  </p:cSld>
  <p:clrMapOvr>
    <a:masterClrMapping/>
  </p:clrMapOvr>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145816564"/>
      </p:ext>
    </p:extLst>
  </p:cSld>
  <p:clrMapOvr>
    <a:masterClrMapping/>
  </p:clrMapOvr>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417649244"/>
      </p:ext>
    </p:extLst>
  </p:cSld>
  <p:clrMapOvr>
    <a:masterClrMapping/>
  </p:clrMapOvr>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86768544"/>
      </p:ext>
    </p:extLst>
  </p:cSld>
  <p:clrMapOvr>
    <a:masterClrMapping/>
  </p:clrMapOvr>
  <p:hf sldNum="0"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040404678"/>
      </p:ext>
    </p:extLst>
  </p:cSld>
  <p:clrMapOvr>
    <a:masterClrMapping/>
  </p:clrMapOvr>
  <p:hf sldNum="0"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72622116"/>
      </p:ext>
    </p:extLst>
  </p:cSld>
  <p:clrMapOvr>
    <a:masterClrMapping/>
  </p:clrMapOvr>
  <p:hf sldNum="0"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14227999"/>
      </p:ext>
    </p:extLst>
  </p:cSld>
  <p:clrMapOvr>
    <a:masterClrMapping/>
  </p:clrMapOvr>
  <p:hf sldNum="0"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59810950"/>
      </p:ext>
    </p:extLst>
  </p:cSld>
  <p:clrMapOvr>
    <a:masterClrMapping/>
  </p:clrMapOvr>
  <p:hf sldNum="0"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79208058"/>
      </p:ext>
    </p:extLst>
  </p:cSld>
  <p:clrMapOvr>
    <a:masterClrMapping/>
  </p:clrMapOvr>
  <p:hf sldNum="0"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18104917"/>
      </p:ext>
    </p:extLst>
  </p:cSld>
  <p:clrMapOvr>
    <a:masterClrMapping/>
  </p:clrMapOvr>
  <p:hf sldNum="0"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25506519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392351649"/>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10425480"/>
      </p:ext>
    </p:extLst>
  </p:cSld>
  <p:clrMapOvr>
    <a:masterClrMapping/>
  </p:clrMapOvr>
  <p:hf sldNum="0"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239325771"/>
      </p:ext>
    </p:extLst>
  </p:cSld>
  <p:clrMapOvr>
    <a:masterClrMapping/>
  </p:clrMapOvr>
  <p:hf sldNum="0"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60389842"/>
      </p:ext>
    </p:extLst>
  </p:cSld>
  <p:clrMapOvr>
    <a:masterClrMapping/>
  </p:clrMapOvr>
  <p:hf sldNum="0"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07738047"/>
      </p:ext>
    </p:extLst>
  </p:cSld>
  <p:clrMapOvr>
    <a:masterClrMapping/>
  </p:clrMapOvr>
  <p:hf sldNum="0"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3979587"/>
      </p:ext>
    </p:extLst>
  </p:cSld>
  <p:clrMapOvr>
    <a:masterClrMapping/>
  </p:clrMapOvr>
  <p:hf sldNum="0"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213240885"/>
      </p:ext>
    </p:extLst>
  </p:cSld>
  <p:clrMapOvr>
    <a:masterClrMapping/>
  </p:clrMapOvr>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65509448"/>
      </p:ext>
    </p:extLst>
  </p:cSld>
  <p:clrMapOvr>
    <a:masterClrMapping/>
  </p:clrMapOvr>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572538340"/>
      </p:ext>
    </p:extLst>
  </p:cSld>
  <p:clrMapOvr>
    <a:masterClrMapping/>
  </p:clrMapOvr>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233585340"/>
      </p:ext>
    </p:extLst>
  </p:cSld>
  <p:clrMapOvr>
    <a:masterClrMapping/>
  </p:clrMapOvr>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76448038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47967036"/>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2982867035"/>
      </p:ext>
    </p:extLst>
  </p:cSld>
  <p:clrMapOvr>
    <a:masterClrMapping/>
  </p:clrMapOvr>
  <p:hf sldNum="0"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024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080969"/>
      </p:ext>
    </p:extLst>
  </p:cSld>
  <p:clrMapOvr>
    <a:masterClrMapping/>
  </p:clrMapOvr>
  <p:hf sldNum="0"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66636445"/>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936248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74225694"/>
      </p:ext>
    </p:extLst>
  </p:cSld>
  <p:clrMapOvr>
    <a:masterClrMapping/>
  </p:clrMapOvr>
  <p:hf sldNum="0"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930785"/>
      </p:ext>
    </p:extLst>
  </p:cSld>
  <p:clrMapOvr>
    <a:masterClrMapping/>
  </p:clrMapOvr>
  <p:hf sldNum="0"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6744280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2376495"/>
      </p:ext>
    </p:extLst>
  </p:cSld>
  <p:clrMapOvr>
    <a:masterClrMapping/>
  </p:clrMapOvr>
  <p:hf sldNum="0"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3020110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85002122"/>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1712418"/>
      </p:ext>
    </p:extLst>
  </p:cSld>
  <p:clrMapOvr>
    <a:masterClrMapping/>
  </p:clrMapOvr>
  <p:hf sldNum="0"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5374777"/>
      </p:ext>
    </p:extLst>
  </p:cSld>
  <p:clrMapOvr>
    <a:masterClrMapping/>
  </p:clrMapOvr>
  <p:hf sldNum="0"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98900839"/>
      </p:ext>
    </p:extLst>
  </p:cSld>
  <p:clrMapOvr>
    <a:masterClrMapping/>
  </p:clrMapOvr>
  <p:hf sldNum="0"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56965"/>
      </p:ext>
    </p:extLst>
  </p:cSld>
  <p:clrMapOvr>
    <a:masterClrMapping/>
  </p:clrMapOvr>
  <p:hf sldNum="0"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9973080"/>
      </p:ext>
    </p:extLst>
  </p:cSld>
  <p:clrMapOvr>
    <a:masterClrMapping/>
  </p:clrMapOvr>
  <p:hf sldNum="0"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35020488"/>
      </p:ext>
    </p:extLst>
  </p:cSld>
  <p:clrMapOvr>
    <a:masterClrMapping/>
  </p:clrMapOvr>
  <p:hf sldNum="0"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306039721"/>
      </p:ext>
    </p:extLst>
  </p:cSld>
  <p:clrMapOvr>
    <a:masterClrMapping/>
  </p:clrMapOvr>
  <p:hf sldNum="0"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540124836"/>
      </p:ext>
    </p:extLst>
  </p:cSld>
  <p:clrMapOvr>
    <a:masterClrMapping/>
  </p:clrMapOvr>
  <p:hf sldNum="0"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68319219"/>
      </p:ext>
    </p:extLst>
  </p:cSld>
  <p:clrMapOvr>
    <a:masterClrMapping/>
  </p:clrMapOvr>
  <p:hf sldNum="0"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34207856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4098004558"/>
      </p:ext>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2255404"/>
      </p:ext>
    </p:extLst>
  </p:cSld>
  <p:clrMapOvr>
    <a:masterClrMapping/>
  </p:clrMapOvr>
  <p:hf sldNum="0" hd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724038043"/>
      </p:ext>
    </p:extLst>
  </p:cSld>
  <p:clrMapOvr>
    <a:masterClrMapping/>
  </p:clrMapOvr>
  <p:hf sldNum="0"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555391"/>
      </p:ext>
    </p:extLst>
  </p:cSld>
  <p:clrMapOvr>
    <a:masterClrMapping/>
  </p:clrMapOvr>
  <p:hf sldNum="0"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6538223"/>
      </p:ext>
    </p:extLst>
  </p:cSld>
  <p:clrMapOvr>
    <a:masterClrMapping/>
  </p:clrMapOvr>
  <p:hf sldNum="0"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54178477"/>
      </p:ext>
    </p:extLst>
  </p:cSld>
  <p:clrMapOvr>
    <a:masterClrMapping/>
  </p:clrMapOvr>
  <p:hf sldNum="0"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1183059631"/>
      </p:ext>
    </p:extLst>
  </p:cSld>
  <p:clrMapOvr>
    <a:masterClrMapping/>
  </p:clrMapOvr>
  <p:hf sldNum="0"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323845630"/>
      </p:ext>
    </p:extLst>
  </p:cSld>
  <p:clrMapOvr>
    <a:masterClrMapping/>
  </p:clrMapOvr>
  <p:hf sldNum="0"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0987232"/>
      </p:ext>
    </p:extLst>
  </p:cSld>
  <p:clrMapOvr>
    <a:masterClrMapping/>
  </p:clrMapOvr>
  <p:hf sldNum="0"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8472128"/>
      </p:ext>
    </p:extLst>
  </p:cSld>
  <p:clrMapOvr>
    <a:masterClrMapping/>
  </p:clrMapOvr>
  <p:hf sldNum="0"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22393998"/>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3532048"/>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3683887647"/>
      </p:ext>
    </p:extLst>
  </p:cSld>
  <p:clrMapOvr>
    <a:masterClrMapping/>
  </p:clrMapOvr>
  <p:hf sldNum="0"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903515101"/>
      </p:ext>
    </p:extLst>
  </p:cSld>
  <p:clrMapOvr>
    <a:masterClrMapping/>
  </p:clrMapOvr>
  <p:hf sldNum="0"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07887845"/>
      </p:ext>
    </p:extLst>
  </p:cSld>
  <p:clrMapOvr>
    <a:masterClrMapping/>
  </p:clrMapOvr>
  <p:hf sldNum="0"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79495575"/>
      </p:ext>
    </p:extLst>
  </p:cSld>
  <p:clrMapOvr>
    <a:masterClrMapping/>
  </p:clrMapOvr>
  <p:hf sldNum="0"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98621751"/>
      </p:ext>
    </p:extLst>
  </p:cSld>
  <p:clrMapOvr>
    <a:masterClrMapping/>
  </p:clrMapOvr>
  <p:hf sldNum="0"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1474345"/>
      </p:ext>
    </p:extLst>
  </p:cSld>
  <p:clrMapOvr>
    <a:masterClrMapping/>
  </p:clrMapOvr>
  <p:hf sldNum="0"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8516347"/>
      </p:ext>
    </p:extLst>
  </p:cSld>
  <p:clrMapOvr>
    <a:masterClrMapping/>
  </p:clrMapOvr>
  <p:hf sldNum="0"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82265074"/>
      </p:ext>
    </p:extLst>
  </p:cSld>
  <p:clrMapOvr>
    <a:masterClrMapping/>
  </p:clrMapOvr>
  <p:hf sldNum="0"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01534049"/>
      </p:ext>
    </p:extLst>
  </p:cSld>
  <p:clrMapOvr>
    <a:masterClrMapping/>
  </p:clrMapOvr>
  <p:hf sldNum="0"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65799541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30550437"/>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202174759"/>
      </p:ext>
    </p:extLst>
  </p:cSld>
  <p:clrMapOvr>
    <a:masterClrMapping/>
  </p:clrMapOvr>
  <p:hf sldNum="0"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415840952"/>
      </p:ext>
    </p:extLst>
  </p:cSld>
  <p:clrMapOvr>
    <a:masterClrMapping/>
  </p:clrMapOvr>
  <p:hf sldNum="0"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687352072"/>
      </p:ext>
    </p:extLst>
  </p:cSld>
  <p:clrMapOvr>
    <a:masterClrMapping/>
  </p:clrMapOvr>
  <p:hf sldNum="0"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195550680"/>
      </p:ext>
    </p:extLst>
  </p:cSld>
  <p:clrMapOvr>
    <a:masterClrMapping/>
  </p:clrMapOvr>
  <p:hf sldNum="0"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3299729"/>
      </p:ext>
    </p:extLst>
  </p:cSld>
  <p:clrMapOvr>
    <a:masterClrMapping/>
  </p:clrMapOvr>
  <p:hf sldNum="0"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92721274"/>
      </p:ext>
    </p:extLst>
  </p:cSld>
  <p:clrMapOvr>
    <a:masterClrMapping/>
  </p:clrMapOvr>
  <p:hf sldNum="0"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47610952"/>
      </p:ext>
    </p:extLst>
  </p:cSld>
  <p:clrMapOvr>
    <a:masterClrMapping/>
  </p:clrMapOvr>
  <p:hf sldNum="0"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2827238"/>
      </p:ext>
    </p:extLst>
  </p:cSld>
  <p:clrMapOvr>
    <a:masterClrMapping/>
  </p:clrMapOvr>
  <p:hf sldNum="0"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789455341"/>
      </p:ext>
    </p:extLst>
  </p:cSld>
  <p:clrMapOvr>
    <a:masterClrMapping/>
  </p:clrMapOvr>
  <p:hf sldNum="0"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704858143"/>
      </p:ext>
    </p:extLst>
  </p:cSld>
  <p:clrMapOvr>
    <a:masterClrMapping/>
  </p:clrMapOvr>
  <p:hf sldNum="0"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95911870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099326"/>
      </p:ext>
    </p:extLst>
  </p:cSld>
  <p:clrMapOvr>
    <a:masterClrMapping/>
  </p:clrMapOvr>
  <p:hf sldNum="0"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441686396"/>
      </p:ext>
    </p:extLst>
  </p:cSld>
  <p:clrMapOvr>
    <a:masterClrMapping/>
  </p:clrMapOvr>
  <p:hf sldNum="0"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669303591"/>
      </p:ext>
    </p:extLst>
  </p:cSld>
  <p:clrMapOvr>
    <a:masterClrMapping/>
  </p:clrMapOvr>
  <p:hf sldNum="0"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2477436885"/>
      </p:ext>
    </p:extLst>
  </p:cSld>
  <p:clrMapOvr>
    <a:masterClrMapping/>
  </p:clrMapOvr>
  <p:hf sldNum="0"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6111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529B"/>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54511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281633"/>
      </p:ext>
    </p:extLst>
  </p:cSld>
  <p:clrMapOvr>
    <a:masterClrMapping/>
  </p:clrMapOvr>
  <p:hf sldNum="0"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99780040"/>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1308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7675277"/>
      </p:ext>
    </p:extLst>
  </p:cSld>
  <p:clrMapOvr>
    <a:masterClrMapping/>
  </p:clrMapOvr>
  <p:hf sldNum="0"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377416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908316"/>
      </p:ext>
    </p:extLst>
  </p:cSld>
  <p:clrMapOvr>
    <a:masterClrMapping/>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127222902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42470026"/>
      </p:ext>
    </p:extLst>
  </p:cSld>
  <p:clrMapOvr>
    <a:masterClrMapping/>
  </p:clrMapOvr>
  <p:hf sldNum="0"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462517653"/>
      </p:ext>
    </p:extLst>
  </p:cSld>
  <p:clrMapOvr>
    <a:masterClrMapping/>
  </p:clrMapOvr>
  <p:hf sldNum="0"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97653138"/>
      </p:ext>
    </p:extLst>
  </p:cSld>
  <p:clrMapOvr>
    <a:masterClrMapping/>
  </p:clrMapOvr>
  <p:hf sldNum="0" hd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4546676"/>
      </p:ext>
    </p:extLst>
  </p:cSld>
  <p:clrMapOvr>
    <a:masterClrMapping/>
  </p:clrMapOvr>
  <p:hf sldNum="0" hd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774695685"/>
      </p:ext>
    </p:extLst>
  </p:cSld>
  <p:clrMapOvr>
    <a:masterClrMapping/>
  </p:clrMapOvr>
  <p:hf sldNum="0" hd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73430124"/>
      </p:ext>
    </p:extLst>
  </p:cSld>
  <p:clrMapOvr>
    <a:masterClrMapping/>
  </p:clrMapOvr>
  <p:hf sldNum="0" hd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68678359"/>
      </p:ext>
    </p:extLst>
  </p:cSld>
  <p:clrMapOvr>
    <a:masterClrMapping/>
  </p:clrMapOvr>
  <p:hf sldNum="0" hd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4647202"/>
      </p:ext>
    </p:extLst>
  </p:cSld>
  <p:clrMapOvr>
    <a:masterClrMapping/>
  </p:clrMapOvr>
  <p:hf sldNum="0" hd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93088424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25437212"/>
      </p:ext>
    </p:extLst>
  </p:cSld>
  <p:clrMapOvr>
    <a:masterClrMapping/>
  </p:clrMapOvr>
  <p:hf sldNum="0" hdr="0" dt="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81824116"/>
      </p:ext>
    </p:extLst>
  </p:cSld>
  <p:clrMapOvr>
    <a:masterClrMapping/>
  </p:clrMapOvr>
  <p:hf sldNum="0"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634446"/>
      </p:ext>
    </p:extLst>
  </p:cSld>
  <p:clrMapOvr>
    <a:masterClrMapping/>
  </p:clrMapOvr>
  <p:hf sldNum="0"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114140569"/>
      </p:ext>
    </p:extLst>
  </p:cSld>
  <p:clrMapOvr>
    <a:masterClrMapping/>
  </p:clrMapOvr>
  <p:hf sldNum="0"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863839"/>
      </p:ext>
    </p:extLst>
  </p:cSld>
  <p:clrMapOvr>
    <a:masterClrMapping/>
  </p:clrMapOvr>
  <p:hf sldNum="0" hd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3749159122"/>
      </p:ext>
    </p:extLst>
  </p:cSld>
  <p:clrMapOvr>
    <a:masterClrMapping/>
  </p:clrMapOvr>
  <p:hf sldNum="0"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54938"/>
      </p:ext>
    </p:extLst>
  </p:cSld>
  <p:clrMapOvr>
    <a:masterClrMapping/>
  </p:clrMapOvr>
  <p:hf sldNum="0" hd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3074873"/>
      </p:ext>
    </p:extLst>
  </p:cSld>
  <p:clrMapOvr>
    <a:masterClrMapping/>
  </p:clrMapOvr>
  <p:hf sldNum="0" hd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63517106"/>
      </p:ext>
    </p:extLst>
  </p:cSld>
  <p:clrMapOvr>
    <a:masterClrMapping/>
  </p:clrMapOvr>
  <p:hf sldNum="0" hd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366841769"/>
      </p:ext>
    </p:extLst>
  </p:cSld>
  <p:clrMapOvr>
    <a:masterClrMapping/>
  </p:clrMapOvr>
  <p:hf sldNum="0" hd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34468389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207166421"/>
      </p:ext>
    </p:extLst>
  </p:cSld>
  <p:clrMapOvr>
    <a:masterClrMapping/>
  </p:clrMapOvr>
  <p:hf sldNum="0" hd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59686818"/>
      </p:ext>
    </p:extLst>
  </p:cSld>
  <p:clrMapOvr>
    <a:masterClrMapping/>
  </p:clrMapOvr>
  <p:hf sldNum="0" hd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23817517"/>
      </p:ext>
    </p:extLst>
  </p:cSld>
  <p:clrMapOvr>
    <a:masterClrMapping/>
  </p:clrMapOvr>
  <p:hf sldNum="0" hd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70469242"/>
      </p:ext>
    </p:extLst>
  </p:cSld>
  <p:clrMapOvr>
    <a:masterClrMapping/>
  </p:clrMapOvr>
  <p:hf sldNum="0" hd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2959716780"/>
      </p:ext>
    </p:extLst>
  </p:cSld>
  <p:clrMapOvr>
    <a:masterClrMapping/>
  </p:clrMapOvr>
  <p:hf sldNum="0" hd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97057109"/>
      </p:ext>
    </p:extLst>
  </p:cSld>
  <p:clrMapOvr>
    <a:masterClrMapping/>
  </p:clrMapOvr>
  <p:hf sldNum="0" hd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857557763"/>
      </p:ext>
    </p:extLst>
  </p:cSld>
  <p:clrMapOvr>
    <a:masterClrMapping/>
  </p:clrMapOvr>
  <p:hf sldNum="0" hd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12356132"/>
      </p:ext>
    </p:extLst>
  </p:cSld>
  <p:clrMapOvr>
    <a:masterClrMapping/>
  </p:clrMapOvr>
  <p:hf sldNum="0" hd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40206988"/>
      </p:ext>
    </p:extLst>
  </p:cSld>
  <p:clrMapOvr>
    <a:masterClrMapping/>
  </p:clrMapOvr>
  <p:hf sldNum="0" hd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45080286"/>
      </p:ext>
    </p:extLst>
  </p:cSld>
  <p:clrMapOvr>
    <a:masterClrMapping/>
  </p:clrMapOvr>
  <p:hf sldNum="0" hd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90436778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2512880764"/>
      </p:ext>
    </p:extLst>
  </p:cSld>
  <p:clrMapOvr>
    <a:masterClrMapping/>
  </p:clrMapOvr>
  <p:hf sldNum="0"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82586159"/>
      </p:ext>
    </p:extLst>
  </p:cSld>
  <p:clrMapOvr>
    <a:masterClrMapping/>
  </p:clrMapOvr>
  <p:hf sldNum="0"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95403385"/>
      </p:ext>
    </p:extLst>
  </p:cSld>
  <p:clrMapOvr>
    <a:masterClrMapping/>
  </p:clrMapOvr>
  <p:hf sldNum="0"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80496229"/>
      </p:ext>
    </p:extLst>
  </p:cSld>
  <p:clrMapOvr>
    <a:masterClrMapping/>
  </p:clrMapOvr>
  <p:hf sldNum="0" hd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87427467"/>
      </p:ext>
    </p:extLst>
  </p:cSld>
  <p:clrMapOvr>
    <a:masterClrMapping/>
  </p:clrMapOvr>
  <p:hf sldNum="0" hd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14126873"/>
      </p:ext>
    </p:extLst>
  </p:cSld>
  <p:clrMapOvr>
    <a:masterClrMapping/>
  </p:clrMapOvr>
  <p:hf sldNum="0" hd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24177942"/>
      </p:ext>
    </p:extLst>
  </p:cSld>
  <p:clrMapOvr>
    <a:masterClrMapping/>
  </p:clrMapOvr>
  <p:hf sldNum="0" hd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951386760"/>
      </p:ext>
    </p:extLst>
  </p:cSld>
  <p:clrMapOvr>
    <a:masterClrMapping/>
  </p:clrMapOvr>
  <p:hf sldNum="0" hd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47362448"/>
      </p:ext>
    </p:extLst>
  </p:cSld>
  <p:clrMapOvr>
    <a:masterClrMapping/>
  </p:clrMapOvr>
  <p:hf sldNum="0" hd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52742083"/>
      </p:ext>
    </p:extLst>
  </p:cSld>
  <p:clrMapOvr>
    <a:masterClrMapping/>
  </p:clrMapOvr>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161897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8924379"/>
      </p:ext>
    </p:extLst>
  </p:cSld>
  <p:clrMapOvr>
    <a:masterClrMapping/>
  </p:clrMapOvr>
  <p:hf sldNum="0" hd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230195729"/>
      </p:ext>
    </p:extLst>
  </p:cSld>
  <p:clrMapOvr>
    <a:masterClrMapping/>
  </p:clrMapOvr>
  <p:hf sldNum="0" hd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814620994"/>
      </p:ext>
    </p:extLst>
  </p:cSld>
  <p:clrMapOvr>
    <a:masterClrMapping/>
  </p:clrMapOvr>
  <p:hf sldNum="0" hd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953728817"/>
      </p:ext>
    </p:extLst>
  </p:cSld>
  <p:clrMapOvr>
    <a:masterClrMapping/>
  </p:clrMapOvr>
  <p:hf sldNum="0" hd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709005242"/>
      </p:ext>
    </p:extLst>
  </p:cSld>
  <p:clrMapOvr>
    <a:masterClrMapping/>
  </p:clrMapOvr>
  <p:hf sldNum="0" hd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440162327"/>
      </p:ext>
    </p:extLst>
  </p:cSld>
  <p:clrMapOvr>
    <a:masterClrMapping/>
  </p:clrMapOvr>
  <p:hf sldNum="0" hd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2607546129"/>
      </p:ext>
    </p:extLst>
  </p:cSld>
  <p:clrMapOvr>
    <a:masterClrMapping/>
  </p:clrMapOvr>
  <p:hf sldNum="0" hdr="0" dt="0"/>
</p:sldLayout>
</file>

<file path=ppt/slideLayouts/slideLayout266.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9102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5666637"/>
      </p:ext>
    </p:extLst>
  </p:cSld>
  <p:clrMapOvr>
    <a:masterClrMapping/>
  </p:clrMapOvr>
  <p:hf sldNum="0" hd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61235595"/>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997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76667118"/>
      </p:ext>
    </p:extLst>
  </p:cSld>
  <p:clrMapOvr>
    <a:masterClrMapping/>
  </p:clrMapOvr>
  <p:hf sldNum="0" hd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2431647"/>
      </p:ext>
    </p:extLst>
  </p:cSld>
  <p:clrMapOvr>
    <a:masterClrMapping/>
  </p:clrMapOvr>
  <p:hf sldNum="0" hd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8514667"/>
      </p:ext>
    </p:extLst>
  </p:cSld>
  <p:clrMapOvr>
    <a:masterClrMapping/>
  </p:clrMapOvr>
  <p:hf sldNum="0" hd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159918020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68725667"/>
      </p:ext>
    </p:extLst>
  </p:cSld>
  <p:clrMapOvr>
    <a:masterClrMapping/>
  </p:clrMapOvr>
  <p:hf sldNum="0" hdr="0" dt="0"/>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372654892"/>
      </p:ext>
    </p:extLst>
  </p:cSld>
  <p:clrMapOvr>
    <a:masterClrMapping/>
  </p:clrMapOvr>
  <p:hf sldNum="0" hd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07172056"/>
      </p:ext>
    </p:extLst>
  </p:cSld>
  <p:clrMapOvr>
    <a:masterClrMapping/>
  </p:clrMapOvr>
  <p:hf sldNum="0" hdr="0" dt="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4384772"/>
      </p:ext>
    </p:extLst>
  </p:cSld>
  <p:clrMapOvr>
    <a:masterClrMapping/>
  </p:clrMapOvr>
  <p:hf sldNum="0" hd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59564018"/>
      </p:ext>
    </p:extLst>
  </p:cSld>
  <p:clrMapOvr>
    <a:masterClrMapping/>
  </p:clrMapOvr>
  <p:hf sldNum="0" hd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1199130"/>
      </p:ext>
    </p:extLst>
  </p:cSld>
  <p:clrMapOvr>
    <a:masterClrMapping/>
  </p:clrMapOvr>
  <p:hf sldNum="0" hd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5021996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67500676"/>
      </p:ext>
    </p:extLst>
  </p:cSld>
  <p:clrMapOvr>
    <a:masterClrMapping/>
  </p:clrMapOvr>
  <p:hf sldNum="0" hd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01844287"/>
      </p:ext>
    </p:extLst>
  </p:cSld>
  <p:clrMapOvr>
    <a:masterClrMapping/>
  </p:clrMapOvr>
  <p:hf sldNum="0" hd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159898741"/>
      </p:ext>
    </p:extLst>
  </p:cSld>
  <p:clrMapOvr>
    <a:masterClrMapping/>
  </p:clrMapOvr>
  <p:hf sldNum="0" hdr="0" dt="0"/>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870712023"/>
      </p:ext>
    </p:extLst>
  </p:cSld>
  <p:clrMapOvr>
    <a:masterClrMapping/>
  </p:clrMapOvr>
  <p:hf sldNum="0"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62318634"/>
      </p:ext>
    </p:extLst>
  </p:cSld>
  <p:clrMapOvr>
    <a:masterClrMapping/>
  </p:clrMapOvr>
  <p:hf sldNum="0" hdr="0" dt="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48150316"/>
      </p:ext>
    </p:extLst>
  </p:cSld>
  <p:clrMapOvr>
    <a:masterClrMapping/>
  </p:clrMapOvr>
  <p:hf sldNum="0" hd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8605094"/>
      </p:ext>
    </p:extLst>
  </p:cSld>
  <p:clrMapOvr>
    <a:masterClrMapping/>
  </p:clrMapOvr>
  <p:hf sldNum="0" hdr="0" dt="0"/>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4236878639"/>
      </p:ext>
    </p:extLst>
  </p:cSld>
  <p:clrMapOvr>
    <a:masterClrMapping/>
  </p:clrMapOvr>
  <p:hf sldNum="0" hdr="0" dt="0"/>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33036"/>
      </p:ext>
    </p:extLst>
  </p:cSld>
  <p:clrMapOvr>
    <a:masterClrMapping/>
  </p:clrMapOvr>
  <p:hf sldNum="0"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2979793"/>
      </p:ext>
    </p:extLst>
  </p:cSld>
  <p:clrMapOvr>
    <a:masterClrMapping/>
  </p:clrMapOvr>
  <p:hf sldNum="0"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62321721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634429304"/>
      </p:ext>
    </p:extLst>
  </p:cSld>
  <p:clrMapOvr>
    <a:masterClrMapping/>
  </p:clrMapOvr>
  <p:hf sldNum="0" hd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1889447841"/>
      </p:ext>
    </p:extLst>
  </p:cSld>
  <p:clrMapOvr>
    <a:masterClrMapping/>
  </p:clrMapOvr>
  <p:hf sldNum="0"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540935262"/>
      </p:ext>
    </p:extLst>
  </p:cSld>
  <p:clrMapOvr>
    <a:masterClrMapping/>
  </p:clrMapOvr>
  <p:hf sldNum="0"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3052323"/>
      </p:ext>
    </p:extLst>
  </p:cSld>
  <p:clrMapOvr>
    <a:masterClrMapping/>
  </p:clrMapOvr>
  <p:hf sldNum="0" hd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17979256"/>
      </p:ext>
    </p:extLst>
  </p:cSld>
  <p:clrMapOvr>
    <a:masterClrMapping/>
  </p:clrMapOvr>
  <p:hf sldNum="0"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31084389"/>
      </p:ext>
    </p:extLst>
  </p:cSld>
  <p:clrMapOvr>
    <a:masterClrMapping/>
  </p:clrMapOvr>
  <p:hf sldNum="0"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805388231"/>
      </p:ext>
    </p:extLst>
  </p:cSld>
  <p:clrMapOvr>
    <a:masterClrMapping/>
  </p:clrMapOvr>
  <p:hf sldNum="0"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868091216"/>
      </p:ext>
    </p:extLst>
  </p:cSld>
  <p:clrMapOvr>
    <a:masterClrMapping/>
  </p:clrMapOvr>
  <p:hf sldNum="0"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35448161"/>
      </p:ext>
    </p:extLst>
  </p:cSld>
  <p:clrMapOvr>
    <a:masterClrMapping/>
  </p:clrMapOvr>
  <p:hf sldNum="0" hd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95609854"/>
      </p:ext>
    </p:extLst>
  </p:cSld>
  <p:clrMapOvr>
    <a:masterClrMapping/>
  </p:clrMapOvr>
  <p:hf sldNum="0" hd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98683128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08398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35966567"/>
      </p:ext>
    </p:extLst>
  </p:cSld>
  <p:clrMapOvr>
    <a:masterClrMapping/>
  </p:clrMapOvr>
  <p:hf sldNum="0" hd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51909251"/>
      </p:ext>
    </p:extLst>
  </p:cSld>
  <p:clrMapOvr>
    <a:masterClrMapping/>
  </p:clrMapOvr>
  <p:hf sldNum="0"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584218428"/>
      </p:ext>
    </p:extLst>
  </p:cSld>
  <p:clrMapOvr>
    <a:masterClrMapping/>
  </p:clrMapOvr>
  <p:hf sldNum="0" hd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72400333"/>
      </p:ext>
    </p:extLst>
  </p:cSld>
  <p:clrMapOvr>
    <a:masterClrMapping/>
  </p:clrMapOvr>
  <p:hf sldNum="0" hd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04202404"/>
      </p:ext>
    </p:extLst>
  </p:cSld>
  <p:clrMapOvr>
    <a:masterClrMapping/>
  </p:clrMapOvr>
  <p:hf sldNum="0" hd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96758337"/>
      </p:ext>
    </p:extLst>
  </p:cSld>
  <p:clrMapOvr>
    <a:masterClrMapping/>
  </p:clrMapOvr>
  <p:hf sldNum="0" hd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67196710"/>
      </p:ext>
    </p:extLst>
  </p:cSld>
  <p:clrMapOvr>
    <a:masterClrMapping/>
  </p:clrMapOvr>
  <p:hf sldNum="0" hdr="0" dt="0"/>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90973599"/>
      </p:ext>
    </p:extLst>
  </p:cSld>
  <p:clrMapOvr>
    <a:masterClrMapping/>
  </p:clrMapOvr>
  <p:hf sldNum="0" hd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654242061"/>
      </p:ext>
    </p:extLst>
  </p:cSld>
  <p:clrMapOvr>
    <a:masterClrMapping/>
  </p:clrMapOvr>
  <p:hf sldNum="0" hd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53137434"/>
      </p:ext>
    </p:extLst>
  </p:cSld>
  <p:clrMapOvr>
    <a:masterClrMapping/>
  </p:clrMapOvr>
  <p:hf sldNum="0" hd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7201818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67268980"/>
      </p:ext>
    </p:extLst>
  </p:cSld>
  <p:clrMapOvr>
    <a:masterClrMapping/>
  </p:clrMapOvr>
  <p:hf sldNum="0"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242889359"/>
      </p:ext>
    </p:extLst>
  </p:cSld>
  <p:clrMapOvr>
    <a:masterClrMapping/>
  </p:clrMapOvr>
  <p:hf sldNum="0"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161084"/>
      </p:ext>
    </p:extLst>
  </p:cSld>
  <p:clrMapOvr>
    <a:masterClrMapping/>
  </p:clrMapOvr>
  <p:hf sldNum="0"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687649714"/>
      </p:ext>
    </p:extLst>
  </p:cSld>
  <p:clrMapOvr>
    <a:masterClrMapping/>
  </p:clrMapOvr>
  <p:hf sldNum="0" hd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843267890"/>
      </p:ext>
    </p:extLst>
  </p:cSld>
  <p:clrMapOvr>
    <a:masterClrMapping/>
  </p:clrMapOvr>
  <p:hf sldNum="0"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107478163"/>
      </p:ext>
    </p:extLst>
  </p:cSld>
  <p:clrMapOvr>
    <a:masterClrMapping/>
  </p:clrMapOvr>
  <p:hf sldNum="0"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599922820"/>
      </p:ext>
    </p:extLst>
  </p:cSld>
  <p:clrMapOvr>
    <a:masterClrMapping/>
  </p:clrMapOvr>
  <p:hf sldNum="0" hd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175998613"/>
      </p:ext>
    </p:extLst>
  </p:cSld>
  <p:clrMapOvr>
    <a:masterClrMapping/>
  </p:clrMapOvr>
  <p:hf sldNum="0" hdr="0" dt="0"/>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2890534025"/>
      </p:ext>
    </p:extLst>
  </p:cSld>
  <p:clrMapOvr>
    <a:masterClrMapping/>
  </p:clrMapOvr>
  <p:hf sldNum="0"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39826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4366701"/>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66412401"/>
      </p:ext>
    </p:extLst>
  </p:cSld>
  <p:clrMapOvr>
    <a:masterClrMapping/>
  </p:clrMapOvr>
  <p:hf sldNum="0" hd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989420671"/>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367827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25105050"/>
      </p:ext>
    </p:extLst>
  </p:cSld>
  <p:clrMapOvr>
    <a:masterClrMapping/>
  </p:clrMapOvr>
  <p:hf sldNum="0" hdr="0" dt="0"/>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1451094"/>
      </p:ext>
    </p:extLst>
  </p:cSld>
  <p:clrMapOvr>
    <a:masterClrMapping/>
  </p:clrMapOvr>
  <p:hf sldNum="0" hdr="0" dt="0"/>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41292280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35885457"/>
      </p:ext>
    </p:extLst>
  </p:cSld>
  <p:clrMapOvr>
    <a:masterClrMapping/>
  </p:clrMapOvr>
  <p:hf sldNum="0" hdr="0" dt="0"/>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757540360"/>
      </p:ext>
    </p:extLst>
  </p:cSld>
  <p:clrMapOvr>
    <a:masterClrMapping/>
  </p:clrMapOvr>
  <p:hf sldNum="0" hd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27484621"/>
      </p:ext>
    </p:extLst>
  </p:cSld>
  <p:clrMapOvr>
    <a:masterClrMapping/>
  </p:clrMapOvr>
  <p:hf sldNum="0" hdr="0" dt="0"/>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51143796"/>
      </p:ext>
    </p:extLst>
  </p:cSld>
  <p:clrMapOvr>
    <a:masterClrMapping/>
  </p:clrMapOvr>
  <p:hf sldNum="0"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69611211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268411340"/>
      </p:ext>
    </p:extLst>
  </p:cSld>
  <p:clrMapOvr>
    <a:masterClrMapping/>
  </p:clrMapOvr>
  <p:hf sldNum="0" hdr="0" dt="0"/>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5161909"/>
      </p:ext>
    </p:extLst>
  </p:cSld>
  <p:clrMapOvr>
    <a:masterClrMapping/>
  </p:clrMapOvr>
  <p:hf sldNum="0"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62336179"/>
      </p:ext>
    </p:extLst>
  </p:cSld>
  <p:clrMapOvr>
    <a:masterClrMapping/>
  </p:clrMapOvr>
  <p:hf sldNum="0" hdr="0" dt="0"/>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43001553"/>
      </p:ext>
    </p:extLst>
  </p:cSld>
  <p:clrMapOvr>
    <a:masterClrMapping/>
  </p:clrMapOvr>
  <p:hf sldNum="0"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097834590"/>
      </p:ext>
    </p:extLst>
  </p:cSld>
  <p:clrMapOvr>
    <a:masterClrMapping/>
  </p:clrMapOvr>
  <p:hf sldNum="0"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85924899"/>
      </p:ext>
    </p:extLst>
  </p:cSld>
  <p:clrMapOvr>
    <a:masterClrMapping/>
  </p:clrMapOvr>
  <p:hf sldNum="0" hd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75461656"/>
      </p:ext>
    </p:extLst>
  </p:cSld>
  <p:clrMapOvr>
    <a:masterClrMapping/>
  </p:clrMapOvr>
  <p:hf sldNum="0"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069448468"/>
      </p:ext>
    </p:extLst>
  </p:cSld>
  <p:clrMapOvr>
    <a:masterClrMapping/>
  </p:clrMapOvr>
  <p:hf sldNum="0" hdr="0" dt="0"/>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632232"/>
      </p:ext>
    </p:extLst>
  </p:cSld>
  <p:clrMapOvr>
    <a:masterClrMapping/>
  </p:clrMapOvr>
  <p:hf sldNum="0" hdr="0" dt="0"/>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3692881413"/>
      </p:ext>
    </p:extLst>
  </p:cSld>
  <p:clrMapOvr>
    <a:masterClrMapping/>
  </p:clrMapOvr>
  <p:hf sldNum="0" hdr="0" dt="0"/>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358390"/>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36170195"/>
      </p:ext>
    </p:extLst>
  </p:cSld>
  <p:clrMapOvr>
    <a:masterClrMapping/>
  </p:clrMapOvr>
  <p:hf sldNum="0" hdr="0" dt="0"/>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591551"/>
      </p:ext>
    </p:extLst>
  </p:cSld>
  <p:clrMapOvr>
    <a:masterClrMapping/>
  </p:clrMapOvr>
  <p:hf sldNum="0" hdr="0" dt="0"/>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590535594"/>
      </p:ext>
    </p:extLst>
  </p:cSld>
  <p:clrMapOvr>
    <a:masterClrMapping/>
  </p:clrMapOvr>
  <p:hf sldNum="0" hdr="0" dt="0"/>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793220146"/>
      </p:ext>
    </p:extLst>
  </p:cSld>
  <p:clrMapOvr>
    <a:masterClrMapping/>
  </p:clrMapOvr>
  <p:hf sldNum="0" hdr="0" dt="0"/>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2213471891"/>
      </p:ext>
    </p:extLst>
  </p:cSld>
  <p:clrMapOvr>
    <a:masterClrMapping/>
  </p:clrMapOvr>
  <p:hf sldNum="0" hdr="0" dt="0"/>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87182846"/>
      </p:ext>
    </p:extLst>
  </p:cSld>
  <p:clrMapOvr>
    <a:masterClrMapping/>
  </p:clrMapOvr>
  <p:hf sldNum="0"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89457356"/>
      </p:ext>
    </p:extLst>
  </p:cSld>
  <p:clrMapOvr>
    <a:masterClrMapping/>
  </p:clrMapOvr>
  <p:hf sldNum="0" hdr="0" dt="0"/>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18384400"/>
      </p:ext>
    </p:extLst>
  </p:cSld>
  <p:clrMapOvr>
    <a:masterClrMapping/>
  </p:clrMapOvr>
  <p:hf sldNum="0" hd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1840719314"/>
      </p:ext>
    </p:extLst>
  </p:cSld>
  <p:clrMapOvr>
    <a:masterClrMapping/>
  </p:clrMapOvr>
  <p:hf sldNum="0" hdr="0" dt="0"/>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71232562"/>
      </p:ext>
    </p:extLst>
  </p:cSld>
  <p:clrMapOvr>
    <a:masterClrMapping/>
  </p:clrMapOvr>
  <p:hf sldNum="0" hdr="0" dt="0"/>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9720687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964577276"/>
      </p:ext>
    </p:extLst>
  </p:cSld>
  <p:clrMapOvr>
    <a:masterClrMapping/>
  </p:clrMapOvr>
  <p:hf sldNum="0" hdr="0" dt="0"/>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55434590"/>
      </p:ext>
    </p:extLst>
  </p:cSld>
  <p:clrMapOvr>
    <a:masterClrMapping/>
  </p:clrMapOvr>
  <p:hf sldNum="0" hdr="0" dt="0"/>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618247745"/>
      </p:ext>
    </p:extLst>
  </p:cSld>
  <p:clrMapOvr>
    <a:masterClrMapping/>
  </p:clrMapOvr>
  <p:hf sldNum="0" hdr="0" dt="0"/>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68313680"/>
      </p:ext>
    </p:extLst>
  </p:cSld>
  <p:clrMapOvr>
    <a:masterClrMapping/>
  </p:clrMapOvr>
  <p:hf sldNum="0" hd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611086"/>
      </p:ext>
    </p:extLst>
  </p:cSld>
  <p:clrMapOvr>
    <a:masterClrMapping/>
  </p:clrMapOvr>
  <p:hf sldNum="0" hdr="0" dt="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01862779"/>
      </p:ext>
    </p:extLst>
  </p:cSld>
  <p:clrMapOvr>
    <a:masterClrMapping/>
  </p:clrMapOvr>
  <p:hf sldNum="0" hdr="0" dt="0"/>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90380259"/>
      </p:ext>
    </p:extLst>
  </p:cSld>
  <p:clrMapOvr>
    <a:masterClrMapping/>
  </p:clrMapOvr>
  <p:hf sldNum="0"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08281548"/>
      </p:ext>
    </p:extLst>
  </p:cSld>
  <p:clrMapOvr>
    <a:masterClrMapping/>
  </p:clrMapOvr>
  <p:hf sldNum="0"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11169875"/>
      </p:ext>
    </p:extLst>
  </p:cSld>
  <p:clrMapOvr>
    <a:masterClrMapping/>
  </p:clrMapOvr>
  <p:hf sldNum="0"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837959999"/>
      </p:ext>
    </p:extLst>
  </p:cSld>
  <p:clrMapOvr>
    <a:masterClrMapping/>
  </p:clrMapOvr>
  <p:hf sldNum="0" hd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9412201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008985724"/>
      </p:ext>
    </p:extLst>
  </p:cSld>
  <p:clrMapOvr>
    <a:masterClrMapping/>
  </p:clrMapOvr>
  <p:hf sldNum="0" hd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202632209"/>
      </p:ext>
    </p:extLst>
  </p:cSld>
  <p:clrMapOvr>
    <a:masterClrMapping/>
  </p:clrMapOvr>
  <p:hf sldNum="0" hd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56156624"/>
      </p:ext>
    </p:extLst>
  </p:cSld>
  <p:clrMapOvr>
    <a:masterClrMapping/>
  </p:clrMapOvr>
  <p:hf sldNum="0" hd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072511057"/>
      </p:ext>
    </p:extLst>
  </p:cSld>
  <p:clrMapOvr>
    <a:masterClrMapping/>
  </p:clrMapOvr>
  <p:hf sldNum="0" hd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4574951"/>
      </p:ext>
    </p:extLst>
  </p:cSld>
  <p:clrMapOvr>
    <a:masterClrMapping/>
  </p:clrMapOvr>
  <p:hf sldNum="0" hd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442102869"/>
      </p:ext>
    </p:extLst>
  </p:cSld>
  <p:clrMapOvr>
    <a:masterClrMapping/>
  </p:clrMapOvr>
  <p:hf sldNum="0" hd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888847405"/>
      </p:ext>
    </p:extLst>
  </p:cSld>
  <p:clrMapOvr>
    <a:masterClrMapping/>
  </p:clrMapOvr>
  <p:hf sldNum="0" hd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010383357"/>
      </p:ext>
    </p:extLst>
  </p:cSld>
  <p:clrMapOvr>
    <a:masterClrMapping/>
  </p:clrMapOvr>
  <p:hf sldNum="0" hd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0661174"/>
      </p:ext>
    </p:extLst>
  </p:cSld>
  <p:clrMapOvr>
    <a:masterClrMapping/>
  </p:clrMapOvr>
  <p:hf sldNum="0" hd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645563666"/>
      </p:ext>
    </p:extLst>
  </p:cSld>
  <p:clrMapOvr>
    <a:masterClrMapping/>
  </p:clrMapOvr>
  <p:hf sldNum="0" hd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3749334941"/>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225990199"/>
      </p:ext>
    </p:extLst>
  </p:cSld>
  <p:clrMapOvr>
    <a:masterClrMapping/>
  </p:clrMapOvr>
  <p:hf sldNum="0" hdr="0" dt="0"/>
</p:sldLayout>
</file>

<file path=ppt/slideLayouts/slideLayout370.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10662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7178353"/>
      </p:ext>
    </p:extLst>
  </p:cSld>
  <p:clrMapOvr>
    <a:masterClrMapping/>
  </p:clrMapOvr>
  <p:hf sldNum="0" hd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13826231"/>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4243363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55539"/>
      </p:ext>
    </p:extLst>
  </p:cSld>
  <p:clrMapOvr>
    <a:masterClrMapping/>
  </p:clrMapOvr>
  <p:hf sldNum="0" hd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231481"/>
      </p:ext>
    </p:extLst>
  </p:cSld>
  <p:clrMapOvr>
    <a:masterClrMapping/>
  </p:clrMapOvr>
  <p:hf sldNum="0"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8947819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886286"/>
      </p:ext>
    </p:extLst>
  </p:cSld>
  <p:clrMapOvr>
    <a:masterClrMapping/>
  </p:clrMapOvr>
  <p:hf sldNum="0" hd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541958687"/>
      </p:ext>
    </p:extLst>
  </p:cSld>
  <p:clrMapOvr>
    <a:masterClrMapping/>
  </p:clrMapOvr>
  <p:hf sldNum="0" hd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7367300"/>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94500651"/>
      </p:ext>
    </p:extLst>
  </p:cSld>
  <p:clrMapOvr>
    <a:masterClrMapping/>
  </p:clrMapOvr>
  <p:hf sldNum="0" hdr="0" dt="0"/>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8831515"/>
      </p:ext>
    </p:extLst>
  </p:cSld>
  <p:clrMapOvr>
    <a:masterClrMapping/>
  </p:clrMapOvr>
  <p:hf sldNum="0" hd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135311613"/>
      </p:ext>
    </p:extLst>
  </p:cSld>
  <p:clrMapOvr>
    <a:masterClrMapping/>
  </p:clrMapOvr>
  <p:hf sldNum="0" hd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94198340"/>
      </p:ext>
    </p:extLst>
  </p:cSld>
  <p:clrMapOvr>
    <a:masterClrMapping/>
  </p:clrMapOvr>
  <p:hf sldNum="0" hdr="0" dt="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7422342"/>
      </p:ext>
    </p:extLst>
  </p:cSld>
  <p:clrMapOvr>
    <a:masterClrMapping/>
  </p:clrMapOvr>
  <p:hf sldNum="0" hdr="0" dt="0"/>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7664049"/>
      </p:ext>
    </p:extLst>
  </p:cSld>
  <p:clrMapOvr>
    <a:masterClrMapping/>
  </p:clrMapOvr>
  <p:hf sldNum="0" hdr="0" dt="0"/>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4289038039"/>
      </p:ext>
    </p:extLst>
  </p:cSld>
  <p:clrMapOvr>
    <a:masterClrMapping/>
  </p:clrMapOvr>
  <p:hf sldNum="0" hdr="0" dt="0"/>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51935327"/>
      </p:ext>
    </p:extLst>
  </p:cSld>
  <p:clrMapOvr>
    <a:masterClrMapping/>
  </p:clrMapOvr>
  <p:hf sldNum="0" hdr="0" dt="0"/>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93959499"/>
      </p:ext>
    </p:extLst>
  </p:cSld>
  <p:clrMapOvr>
    <a:masterClrMapping/>
  </p:clrMapOvr>
  <p:hf sldNum="0" hdr="0" dt="0"/>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967876601"/>
      </p:ext>
    </p:extLst>
  </p:cSld>
  <p:clrMapOvr>
    <a:masterClrMapping/>
  </p:clrMapOvr>
  <p:hf sldNum="0" hdr="0" dt="0"/>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497103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3133208"/>
      </p:ext>
    </p:extLst>
  </p:cSld>
  <p:clrMapOvr>
    <a:masterClrMapping/>
  </p:clrMapOvr>
  <p:hf sldNum="0" hd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228313543"/>
      </p:ext>
    </p:extLst>
  </p:cSld>
  <p:clrMapOvr>
    <a:masterClrMapping/>
  </p:clrMapOvr>
  <p:hf sldNum="0" hdr="0" dt="0"/>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874292"/>
      </p:ext>
    </p:extLst>
  </p:cSld>
  <p:clrMapOvr>
    <a:masterClrMapping/>
  </p:clrMapOvr>
  <p:hf sldNum="0" hd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3992016"/>
      </p:ext>
    </p:extLst>
  </p:cSld>
  <p:clrMapOvr>
    <a:masterClrMapping/>
  </p:clrMapOvr>
  <p:hf sldNum="0" hdr="0" dt="0"/>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51168651"/>
      </p:ext>
    </p:extLst>
  </p:cSld>
  <p:clrMapOvr>
    <a:masterClrMapping/>
  </p:clrMapOvr>
  <p:hf sldNum="0" hdr="0" dt="0"/>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2011696304"/>
      </p:ext>
    </p:extLst>
  </p:cSld>
  <p:clrMapOvr>
    <a:masterClrMapping/>
  </p:clrMapOvr>
  <p:hf sldNum="0" hdr="0" dt="0"/>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35148764"/>
      </p:ext>
    </p:extLst>
  </p:cSld>
  <p:clrMapOvr>
    <a:masterClrMapping/>
  </p:clrMapOvr>
  <p:hf sldNum="0" hdr="0" dt="0"/>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40357385"/>
      </p:ext>
    </p:extLst>
  </p:cSld>
  <p:clrMapOvr>
    <a:masterClrMapping/>
  </p:clrMapOvr>
  <p:hf sldNum="0" hdr="0" dt="0"/>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99927330"/>
      </p:ext>
    </p:extLst>
  </p:cSld>
  <p:clrMapOvr>
    <a:masterClrMapping/>
  </p:clrMapOvr>
  <p:hf sldNum="0" hd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83325346"/>
      </p:ext>
    </p:extLst>
  </p:cSld>
  <p:clrMapOvr>
    <a:masterClrMapping/>
  </p:clrMapOvr>
  <p:hf sldNum="0" hd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106586773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66841170"/>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43789338"/>
      </p:ext>
    </p:extLst>
  </p:cSld>
  <p:clrMapOvr>
    <a:masterClrMapping/>
  </p:clrMapOvr>
  <p:hf sldNum="0" hd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30156958"/>
      </p:ext>
    </p:extLst>
  </p:cSld>
  <p:clrMapOvr>
    <a:masterClrMapping/>
  </p:clrMapOvr>
  <p:hf sldNum="0" hd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15861084"/>
      </p:ext>
    </p:extLst>
  </p:cSld>
  <p:clrMapOvr>
    <a:masterClrMapping/>
  </p:clrMapOvr>
  <p:hf sldNum="0" hd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084600117"/>
      </p:ext>
    </p:extLst>
  </p:cSld>
  <p:clrMapOvr>
    <a:masterClrMapping/>
  </p:clrMapOvr>
  <p:hf sldNum="0" hdr="0" dt="0"/>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698882460"/>
      </p:ext>
    </p:extLst>
  </p:cSld>
  <p:clrMapOvr>
    <a:masterClrMapping/>
  </p:clrMapOvr>
  <p:hf sldNum="0" hdr="0" dt="0"/>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47443477"/>
      </p:ext>
    </p:extLst>
  </p:cSld>
  <p:clrMapOvr>
    <a:masterClrMapping/>
  </p:clrMapOvr>
  <p:hf sldNum="0" hdr="0" dt="0"/>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88716117"/>
      </p:ext>
    </p:extLst>
  </p:cSld>
  <p:clrMapOvr>
    <a:masterClrMapping/>
  </p:clrMapOvr>
  <p:hf sldNum="0" hdr="0" dt="0"/>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56039898"/>
      </p:ext>
    </p:extLst>
  </p:cSld>
  <p:clrMapOvr>
    <a:masterClrMapping/>
  </p:clrMapOvr>
  <p:hf sldNum="0" hdr="0" dt="0"/>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410897621"/>
      </p:ext>
    </p:extLst>
  </p:cSld>
  <p:clrMapOvr>
    <a:masterClrMapping/>
  </p:clrMapOvr>
  <p:hf sldNum="0" hdr="0" dt="0"/>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71064386"/>
      </p:ext>
    </p:extLst>
  </p:cSld>
  <p:clrMapOvr>
    <a:masterClrMapping/>
  </p:clrMapOvr>
  <p:hf sldNum="0" hdr="0" dt="0"/>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63574071"/>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728453242"/>
      </p:ext>
    </p:extLst>
  </p:cSld>
  <p:clrMapOvr>
    <a:masterClrMapping/>
  </p:clrMapOvr>
  <p:hf sldNum="0" hd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20844812"/>
      </p:ext>
    </p:extLst>
  </p:cSld>
  <p:clrMapOvr>
    <a:masterClrMapping/>
  </p:clrMapOvr>
  <p:hf sldNum="0" hdr="0" dt="0"/>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17239068"/>
      </p:ext>
    </p:extLst>
  </p:cSld>
  <p:clrMapOvr>
    <a:masterClrMapping/>
  </p:clrMapOvr>
  <p:hf sldNum="0" hd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65768876"/>
      </p:ext>
    </p:extLst>
  </p:cSld>
  <p:clrMapOvr>
    <a:masterClrMapping/>
  </p:clrMapOvr>
  <p:hf sldNum="0" hdr="0" dt="0"/>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27770795"/>
      </p:ext>
    </p:extLst>
  </p:cSld>
  <p:clrMapOvr>
    <a:masterClrMapping/>
  </p:clrMapOvr>
  <p:hf sldNum="0" hdr="0" dt="0"/>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582907169"/>
      </p:ext>
    </p:extLst>
  </p:cSld>
  <p:clrMapOvr>
    <a:masterClrMapping/>
  </p:clrMapOvr>
  <p:hf sldNum="0" hdr="0" dt="0"/>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8708134"/>
      </p:ext>
    </p:extLst>
  </p:cSld>
  <p:clrMapOvr>
    <a:masterClrMapping/>
  </p:clrMapOvr>
  <p:hf sldNum="0" hdr="0" dt="0"/>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466744698"/>
      </p:ext>
    </p:extLst>
  </p:cSld>
  <p:clrMapOvr>
    <a:masterClrMapping/>
  </p:clrMapOvr>
  <p:hf sldNum="0" hdr="0" dt="0"/>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926461084"/>
      </p:ext>
    </p:extLst>
  </p:cSld>
  <p:clrMapOvr>
    <a:masterClrMapping/>
  </p:clrMapOvr>
  <p:hf sldNum="0" hdr="0" dt="0"/>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686254049"/>
      </p:ext>
    </p:extLst>
  </p:cSld>
  <p:clrMapOvr>
    <a:masterClrMapping/>
  </p:clrMapOvr>
  <p:hf sldNum="0" hdr="0" dt="0"/>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510288851"/>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24207595"/>
      </p:ext>
    </p:extLst>
  </p:cSld>
  <p:clrMapOvr>
    <a:masterClrMapping/>
  </p:clrMapOvr>
  <p:hf sldNum="0" hd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730179948"/>
      </p:ext>
    </p:extLst>
  </p:cSld>
  <p:clrMapOvr>
    <a:masterClrMapping/>
  </p:clrMapOvr>
  <p:hf sldNum="0" hdr="0" dt="0"/>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472963554"/>
      </p:ext>
    </p:extLst>
  </p:cSld>
  <p:clrMapOvr>
    <a:masterClrMapping/>
  </p:clrMapOvr>
  <p:hf sldNum="0" hdr="0" dt="0"/>
</p:sldLayout>
</file>

<file path=ppt/slideLayouts/slideLayout422.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67788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462309"/>
      </p:ext>
    </p:extLst>
  </p:cSld>
  <p:clrMapOvr>
    <a:masterClrMapping/>
  </p:clrMapOvr>
  <p:hf sldNum="0" hdr="0" dt="0"/>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71563971"/>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163882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0157128"/>
      </p:ext>
    </p:extLst>
  </p:cSld>
  <p:clrMapOvr>
    <a:masterClrMapping/>
  </p:clrMapOvr>
  <p:hf sldNum="0" hdr="0" dt="0"/>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994138"/>
      </p:ext>
    </p:extLst>
  </p:cSld>
  <p:clrMapOvr>
    <a:masterClrMapping/>
  </p:clrMapOvr>
  <p:hf sldNum="0" hdr="0" dt="0"/>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38328927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5174819"/>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08981495"/>
      </p:ext>
    </p:extLst>
  </p:cSld>
  <p:clrMapOvr>
    <a:masterClrMapping/>
  </p:clrMapOvr>
  <p:hf sldNum="0" hdr="0" dt="0"/>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587495368"/>
      </p:ext>
    </p:extLst>
  </p:cSld>
  <p:clrMapOvr>
    <a:masterClrMapping/>
  </p:clrMapOvr>
  <p:hf sldNum="0" hdr="0" dt="0"/>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6358404"/>
      </p:ext>
    </p:extLst>
  </p:cSld>
  <p:clrMapOvr>
    <a:masterClrMapping/>
  </p:clrMapOvr>
  <p:hf sldNum="0" hdr="0" dt="0"/>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3590134"/>
      </p:ext>
    </p:extLst>
  </p:cSld>
  <p:clrMapOvr>
    <a:masterClrMapping/>
  </p:clrMapOvr>
  <p:hf sldNum="0" hdr="0" dt="0"/>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287687715"/>
      </p:ext>
    </p:extLst>
  </p:cSld>
  <p:clrMapOvr>
    <a:masterClrMapping/>
  </p:clrMapOvr>
  <p:hf sldNum="0" hdr="0" dt="0"/>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75810818"/>
      </p:ext>
    </p:extLst>
  </p:cSld>
  <p:clrMapOvr>
    <a:masterClrMapping/>
  </p:clrMapOvr>
  <p:hf sldNum="0" hdr="0" dt="0"/>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74305652"/>
      </p:ext>
    </p:extLst>
  </p:cSld>
  <p:clrMapOvr>
    <a:masterClrMapping/>
  </p:clrMapOvr>
  <p:hf sldNum="0" hdr="0" dt="0"/>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04076354"/>
      </p:ext>
    </p:extLst>
  </p:cSld>
  <p:clrMapOvr>
    <a:masterClrMapping/>
  </p:clrMapOvr>
  <p:hf sldNum="0" hdr="0" dt="0"/>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991187246"/>
      </p:ext>
    </p:extLst>
  </p:cSld>
  <p:clrMapOvr>
    <a:masterClrMapping/>
  </p:clrMapOvr>
  <p:hf sldNum="0" hdr="0" dt="0"/>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95065963"/>
      </p:ext>
    </p:extLst>
  </p:cSld>
  <p:clrMapOvr>
    <a:masterClrMapping/>
  </p:clrMapOvr>
  <p:hf sldNum="0" hdr="0" dt="0"/>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691945450"/>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40294736"/>
      </p:ext>
    </p:extLst>
  </p:cSld>
  <p:clrMapOvr>
    <a:masterClrMapping/>
  </p:clrMapOvr>
  <p:hf sldNum="0" hdr="0" dt="0"/>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994931380"/>
      </p:ext>
    </p:extLst>
  </p:cSld>
  <p:clrMapOvr>
    <a:masterClrMapping/>
  </p:clrMapOvr>
  <p:hf sldNum="0" hdr="0" dt="0"/>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671397"/>
      </p:ext>
    </p:extLst>
  </p:cSld>
  <p:clrMapOvr>
    <a:masterClrMapping/>
  </p:clrMapOvr>
  <p:hf sldNum="0" hd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005293897"/>
      </p:ext>
    </p:extLst>
  </p:cSld>
  <p:clrMapOvr>
    <a:masterClrMapping/>
  </p:clrMapOvr>
  <p:hf sldNum="0" hdr="0" dt="0"/>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710122"/>
      </p:ext>
    </p:extLst>
  </p:cSld>
  <p:clrMapOvr>
    <a:masterClrMapping/>
  </p:clrMapOvr>
  <p:hf sldNum="0" hdr="0" dt="0"/>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240230"/>
      </p:ext>
    </p:extLst>
  </p:cSld>
  <p:clrMapOvr>
    <a:masterClrMapping/>
  </p:clrMapOvr>
  <p:hf sldNum="0" hdr="0" dt="0"/>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44581251"/>
      </p:ext>
    </p:extLst>
  </p:cSld>
  <p:clrMapOvr>
    <a:masterClrMapping/>
  </p:clrMapOvr>
  <p:hf sldNum="0" hdr="0" dt="0"/>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979108351"/>
      </p:ext>
    </p:extLst>
  </p:cSld>
  <p:clrMapOvr>
    <a:masterClrMapping/>
  </p:clrMapOvr>
  <p:hf sldNum="0" hdr="0" dt="0"/>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2953165825"/>
      </p:ext>
    </p:extLst>
  </p:cSld>
  <p:clrMapOvr>
    <a:masterClrMapping/>
  </p:clrMapOvr>
  <p:hf sldNum="0" hdr="0" dt="0"/>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54170284"/>
      </p:ext>
    </p:extLst>
  </p:cSld>
  <p:clrMapOvr>
    <a:masterClrMapping/>
  </p:clrMapOvr>
  <p:hf sldNum="0" hdr="0" dt="0"/>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24445283"/>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8707202"/>
      </p:ext>
    </p:extLst>
  </p:cSld>
  <p:clrMapOvr>
    <a:masterClrMapping/>
  </p:clrMapOvr>
  <p:hf sldNum="0" hd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46155833"/>
      </p:ext>
    </p:extLst>
  </p:cSld>
  <p:clrMapOvr>
    <a:masterClrMapping/>
  </p:clrMapOvr>
  <p:hf sldNum="0" hdr="0" dt="0"/>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4080622668"/>
      </p:ext>
    </p:extLst>
  </p:cSld>
  <p:clrMapOvr>
    <a:masterClrMapping/>
  </p:clrMapOvr>
  <p:hf sldNum="0" hdr="0" dt="0"/>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01101875"/>
      </p:ext>
    </p:extLst>
  </p:cSld>
  <p:clrMapOvr>
    <a:masterClrMapping/>
  </p:clrMapOvr>
  <p:hf sldNum="0" hdr="0" dt="0"/>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622174096"/>
      </p:ext>
    </p:extLst>
  </p:cSld>
  <p:clrMapOvr>
    <a:masterClrMapping/>
  </p:clrMapOvr>
  <p:hf sldNum="0" hdr="0" dt="0"/>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688281486"/>
      </p:ext>
    </p:extLst>
  </p:cSld>
  <p:clrMapOvr>
    <a:masterClrMapping/>
  </p:clrMapOvr>
  <p:hf sldNum="0" hd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80421166"/>
      </p:ext>
    </p:extLst>
  </p:cSld>
  <p:clrMapOvr>
    <a:masterClrMapping/>
  </p:clrMapOvr>
  <p:hf sldNum="0" hdr="0" dt="0"/>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04047768"/>
      </p:ext>
    </p:extLst>
  </p:cSld>
  <p:clrMapOvr>
    <a:masterClrMapping/>
  </p:clrMapOvr>
  <p:hf sldNum="0" hdr="0" dt="0"/>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4336096"/>
      </p:ext>
    </p:extLst>
  </p:cSld>
  <p:clrMapOvr>
    <a:masterClrMapping/>
  </p:clrMapOvr>
  <p:hf sldNum="0" hdr="0" dt="0"/>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45636019"/>
      </p:ext>
    </p:extLst>
  </p:cSld>
  <p:clrMapOvr>
    <a:masterClrMapping/>
  </p:clrMapOvr>
  <p:hf sldNum="0" hdr="0" dt="0"/>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931869271"/>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04469736"/>
      </p:ext>
    </p:extLst>
  </p:cSld>
  <p:clrMapOvr>
    <a:masterClrMapping/>
  </p:clrMapOvr>
  <p:hf sldNum="0" hdr="0" dt="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82026284"/>
      </p:ext>
    </p:extLst>
  </p:cSld>
  <p:clrMapOvr>
    <a:masterClrMapping/>
  </p:clrMapOvr>
  <p:hf sldNum="0" hdr="0" dt="0"/>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45396337"/>
      </p:ext>
    </p:extLst>
  </p:cSld>
  <p:clrMapOvr>
    <a:masterClrMapping/>
  </p:clrMapOvr>
  <p:hf sldNum="0" hdr="0" dt="0"/>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66138742"/>
      </p:ext>
    </p:extLst>
  </p:cSld>
  <p:clrMapOvr>
    <a:masterClrMapping/>
  </p:clrMapOvr>
  <p:hf sldNum="0" hdr="0" dt="0"/>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096721231"/>
      </p:ext>
    </p:extLst>
  </p:cSld>
  <p:clrMapOvr>
    <a:masterClrMapping/>
  </p:clrMapOvr>
  <p:hf sldNum="0" hdr="0" dt="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51920373"/>
      </p:ext>
    </p:extLst>
  </p:cSld>
  <p:clrMapOvr>
    <a:masterClrMapping/>
  </p:clrMapOvr>
  <p:hf sldNum="0" hdr="0" dt="0"/>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28478508"/>
      </p:ext>
    </p:extLst>
  </p:cSld>
  <p:clrMapOvr>
    <a:masterClrMapping/>
  </p:clrMapOvr>
  <p:hf sldNum="0" hdr="0" dt="0"/>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97521547"/>
      </p:ext>
    </p:extLst>
  </p:cSld>
  <p:clrMapOvr>
    <a:masterClrMapping/>
  </p:clrMapOvr>
  <p:hf sldNum="0" hdr="0" dt="0"/>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6681505"/>
      </p:ext>
    </p:extLst>
  </p:cSld>
  <p:clrMapOvr>
    <a:masterClrMapping/>
  </p:clrMapOvr>
  <p:hf sldNum="0" hdr="0" dt="0"/>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816328411"/>
      </p:ext>
    </p:extLst>
  </p:cSld>
  <p:clrMapOvr>
    <a:masterClrMapping/>
  </p:clrMapOvr>
  <p:hf sldNum="0" hdr="0" dt="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161128843"/>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934629562"/>
      </p:ext>
    </p:extLst>
  </p:cSld>
  <p:clrMapOvr>
    <a:masterClrMapping/>
  </p:clrMapOvr>
  <p:hf sldNum="0" hdr="0" dt="0"/>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590789892"/>
      </p:ext>
    </p:extLst>
  </p:cSld>
  <p:clrMapOvr>
    <a:masterClrMapping/>
  </p:clrMapOvr>
  <p:hf sldNum="0" hdr="0" dt="0"/>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246640925"/>
      </p:ext>
    </p:extLst>
  </p:cSld>
  <p:clrMapOvr>
    <a:masterClrMapping/>
  </p:clrMapOvr>
  <p:hf sldNum="0" hdr="0" dt="0"/>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199342652"/>
      </p:ext>
    </p:extLst>
  </p:cSld>
  <p:clrMapOvr>
    <a:masterClrMapping/>
  </p:clrMapOvr>
  <p:hf sldNum="0" hdr="0" dt="0"/>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868567407"/>
      </p:ext>
    </p:extLst>
  </p:cSld>
  <p:clrMapOvr>
    <a:masterClrMapping/>
  </p:clrMapOvr>
  <p:hf sldNum="0" hdr="0" dt="0"/>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9593748"/>
      </p:ext>
    </p:extLst>
  </p:cSld>
  <p:clrMapOvr>
    <a:masterClrMapping/>
  </p:clrMapOvr>
  <p:hf sldNum="0" hdr="0" dt="0"/>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35637203"/>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3769770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6918266"/>
      </p:ext>
    </p:extLst>
  </p:cSld>
  <p:clrMapOvr>
    <a:masterClrMapping/>
  </p:clrMapOvr>
  <p:hf sldNum="0" hdr="0" dt="0"/>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5606021"/>
      </p:ext>
    </p:extLst>
  </p:cSld>
  <p:clrMapOvr>
    <a:masterClrMapping/>
  </p:clrMapOvr>
  <p:hf sldNum="0" hdr="0" dt="0"/>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338165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174953665"/>
      </p:ext>
    </p:extLst>
  </p:cSld>
  <p:clrMapOvr>
    <a:masterClrMapping/>
  </p:clrMapOvr>
  <p:hf sldNum="0" hdr="0" dt="0"/>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4746592"/>
      </p:ext>
    </p:extLst>
  </p:cSld>
  <p:clrMapOvr>
    <a:masterClrMapping/>
  </p:clrMapOvr>
  <p:hf sldNum="0" hdr="0" dt="0"/>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905628609"/>
      </p:ext>
    </p:extLst>
  </p:cSld>
  <p:clrMapOvr>
    <a:masterClrMapping/>
  </p:clrMapOvr>
  <p:hf sldNum="0" hdr="0" dt="0"/>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8911876"/>
      </p:ext>
    </p:extLst>
  </p:cSld>
  <p:clrMapOvr>
    <a:masterClrMapping/>
  </p:clrMapOvr>
  <p:hf sldNum="0" hdr="0" dt="0"/>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54205143"/>
      </p:ext>
    </p:extLst>
  </p:cSld>
  <p:clrMapOvr>
    <a:masterClrMapping/>
  </p:clrMapOvr>
  <p:hf sldNum="0" hdr="0" dt="0"/>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231677038"/>
      </p:ext>
    </p:extLst>
  </p:cSld>
  <p:clrMapOvr>
    <a:masterClrMapping/>
  </p:clrMapOvr>
  <p:hf sldNum="0" hdr="0" dt="0"/>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78277835"/>
      </p:ext>
    </p:extLst>
  </p:cSld>
  <p:clrMapOvr>
    <a:masterClrMapping/>
  </p:clrMapOvr>
  <p:hf sldNum="0" hdr="0" dt="0"/>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86765072"/>
      </p:ext>
    </p:extLst>
  </p:cSld>
  <p:clrMapOvr>
    <a:masterClrMapping/>
  </p:clrMapOvr>
  <p:hf sldNum="0" hdr="0" dt="0"/>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552531838"/>
      </p:ext>
    </p:extLst>
  </p:cSld>
  <p:clrMapOvr>
    <a:masterClrMapping/>
  </p:clrMapOvr>
  <p:hf sldNum="0" hd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095718209"/>
      </p:ext>
    </p:extLst>
  </p:cSld>
  <p:clrMapOvr>
    <a:masterClrMapping/>
  </p:clrMapOvr>
  <p:hf sldNum="0" hd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31474908"/>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493578721"/>
      </p:ext>
    </p:extLst>
  </p:cSld>
  <p:clrMapOvr>
    <a:masterClrMapping/>
  </p:clrMapOvr>
  <p:hf sldNum="0" hdr="0" dt="0"/>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994259435"/>
      </p:ext>
    </p:extLst>
  </p:cSld>
  <p:clrMapOvr>
    <a:masterClrMapping/>
  </p:clrMapOvr>
  <p:hf sldNum="0" hdr="0" dt="0"/>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4260130124"/>
      </p:ext>
    </p:extLst>
  </p:cSld>
  <p:clrMapOvr>
    <a:masterClrMapping/>
  </p:clrMapOvr>
  <p:hf sldNum="0" hdr="0" dt="0"/>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4735109"/>
      </p:ext>
    </p:extLst>
  </p:cSld>
  <p:clrMapOvr>
    <a:masterClrMapping/>
  </p:clrMapOvr>
  <p:hf sldNum="0" hdr="0" dt="0"/>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498189981"/>
      </p:ext>
    </p:extLst>
  </p:cSld>
  <p:clrMapOvr>
    <a:masterClrMapping/>
  </p:clrMapOvr>
  <p:hf sldNum="0" hdr="0" dt="0"/>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64481"/>
      </p:ext>
    </p:extLst>
  </p:cSld>
  <p:clrMapOvr>
    <a:masterClrMapping/>
  </p:clrMapOvr>
  <p:hf sldNum="0" hdr="0" dt="0"/>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125848"/>
      </p:ext>
    </p:extLst>
  </p:cSld>
  <p:clrMapOvr>
    <a:masterClrMapping/>
  </p:clrMapOvr>
  <p:hf sldNum="0" hdr="0" dt="0"/>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15393693"/>
      </p:ext>
    </p:extLst>
  </p:cSld>
  <p:clrMapOvr>
    <a:masterClrMapping/>
  </p:clrMapOvr>
  <p:hf sldNum="0" hdr="0" dt="0"/>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504855855"/>
      </p:ext>
    </p:extLst>
  </p:cSld>
  <p:clrMapOvr>
    <a:masterClrMapping/>
  </p:clrMapOvr>
  <p:hf sldNum="0" hdr="0" dt="0"/>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4035094389"/>
      </p:ext>
    </p:extLst>
  </p:cSld>
  <p:clrMapOvr>
    <a:masterClrMapping/>
  </p:clrMapOvr>
  <p:hf sldNum="0" hdr="0" dt="0"/>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337273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5324133"/>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535871256"/>
      </p:ext>
    </p:extLst>
  </p:cSld>
  <p:clrMapOvr>
    <a:masterClrMapping/>
  </p:clrMapOvr>
  <p:hf sldNum="0" hdr="0" dt="0"/>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2007760"/>
      </p:ext>
    </p:extLst>
  </p:cSld>
  <p:clrMapOvr>
    <a:masterClrMapping/>
  </p:clrMapOvr>
  <p:hf sldNum="0" hdr="0" dt="0"/>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4313043"/>
      </p:ext>
    </p:extLst>
  </p:cSld>
  <p:clrMapOvr>
    <a:masterClrMapping/>
  </p:clrMapOvr>
  <p:hf sldNum="0" hdr="0" dt="0"/>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3733313849"/>
      </p:ext>
    </p:extLst>
  </p:cSld>
  <p:clrMapOvr>
    <a:masterClrMapping/>
  </p:clrMapOvr>
  <p:hf sldNum="0" hdr="0" dt="0"/>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35152781"/>
      </p:ext>
    </p:extLst>
  </p:cSld>
  <p:clrMapOvr>
    <a:masterClrMapping/>
  </p:clrMapOvr>
  <p:hf sldNum="0" hdr="0" dt="0"/>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13995245"/>
      </p:ext>
    </p:extLst>
  </p:cSld>
  <p:clrMapOvr>
    <a:masterClrMapping/>
  </p:clrMapOvr>
  <p:hf sldNum="0" hdr="0" dt="0"/>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434386318"/>
      </p:ext>
    </p:extLst>
  </p:cSld>
  <p:clrMapOvr>
    <a:masterClrMapping/>
  </p:clrMapOvr>
  <p:hf sldNum="0" hdr="0" dt="0"/>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64040360"/>
      </p:ext>
    </p:extLst>
  </p:cSld>
  <p:clrMapOvr>
    <a:masterClrMapping/>
  </p:clrMapOvr>
  <p:hf sldNum="0" hdr="0" dt="0"/>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41083434"/>
      </p:ext>
    </p:extLst>
  </p:cSld>
  <p:clrMapOvr>
    <a:masterClrMapping/>
  </p:clrMapOvr>
  <p:hf sldNum="0" hdr="0" dt="0"/>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155748377"/>
      </p:ext>
    </p:extLst>
  </p:cSld>
  <p:clrMapOvr>
    <a:masterClrMapping/>
  </p:clrMapOvr>
  <p:hf sldNum="0" hdr="0" dt="0"/>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532294373"/>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custDataLst>
              <p:tags r:id="rId1"/>
            </p:custDataLst>
          </p:nvPr>
        </p:nvSpPr>
        <p:spPr>
          <a:xfrm>
            <a:off x="0" y="6480000"/>
            <a:ext cx="12192000" cy="378000"/>
          </a:xfrm>
        </p:spPr>
        <p:txBody>
          <a:bodyP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991501033"/>
      </p:ext>
    </p:extLst>
  </p:cSld>
  <p:clrMapOvr>
    <a:masterClrMapping/>
  </p:clrMapOvr>
  <p:hf sldNum="0" hdr="0" dt="0"/>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1528310"/>
      </p:ext>
    </p:extLst>
  </p:cSld>
  <p:clrMapOvr>
    <a:masterClrMapping/>
  </p:clrMapOvr>
  <p:hf sldNum="0" hdr="0" dt="0"/>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42414041"/>
      </p:ext>
    </p:extLst>
  </p:cSld>
  <p:clrMapOvr>
    <a:masterClrMapping/>
  </p:clrMapOvr>
  <p:hf sldNum="0" hdr="0" dt="0"/>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18813372"/>
      </p:ext>
    </p:extLst>
  </p:cSld>
  <p:clrMapOvr>
    <a:masterClrMapping/>
  </p:clrMapOvr>
  <p:hf sldNum="0" hdr="0" dt="0"/>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765748800"/>
      </p:ext>
    </p:extLst>
  </p:cSld>
  <p:clrMapOvr>
    <a:masterClrMapping/>
  </p:clrMapOvr>
  <p:hf sldNum="0" hdr="0" dt="0"/>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34634127"/>
      </p:ext>
    </p:extLst>
  </p:cSld>
  <p:clrMapOvr>
    <a:masterClrMapping/>
  </p:clrMapOvr>
  <p:hf sldNum="0" hdr="0" dt="0"/>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96834122"/>
      </p:ext>
    </p:extLst>
  </p:cSld>
  <p:clrMapOvr>
    <a:masterClrMapping/>
  </p:clrMapOvr>
  <p:hf sldNum="0" hdr="0" dt="0"/>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677643217"/>
      </p:ext>
    </p:extLst>
  </p:cSld>
  <p:clrMapOvr>
    <a:masterClrMapping/>
  </p:clrMapOvr>
  <p:hf sldNum="0" hdr="0" dt="0"/>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87119204"/>
      </p:ext>
    </p:extLst>
  </p:cSld>
  <p:clrMapOvr>
    <a:masterClrMapping/>
  </p:clrMapOvr>
  <p:hf sldNum="0" hdr="0" dt="0"/>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6440585"/>
      </p:ext>
    </p:extLst>
  </p:cSld>
  <p:clrMapOvr>
    <a:masterClrMapping/>
  </p:clrMapOvr>
  <p:hf sldNum="0" hdr="0" dt="0"/>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540656951"/>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918509"/>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386807480"/>
      </p:ext>
    </p:extLst>
  </p:cSld>
  <p:clrMapOvr>
    <a:masterClrMapping/>
  </p:clrMapOvr>
  <p:hf sldNum="0" hdr="0" dt="0"/>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142119282"/>
      </p:ext>
    </p:extLst>
  </p:cSld>
  <p:clrMapOvr>
    <a:masterClrMapping/>
  </p:clrMapOvr>
  <p:hf sldNum="0" hdr="0" dt="0"/>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320756877"/>
      </p:ext>
    </p:extLst>
  </p:cSld>
  <p:clrMapOvr>
    <a:masterClrMapping/>
  </p:clrMapOvr>
  <p:hf sldNum="0" hdr="0" dt="0"/>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260426494"/>
      </p:ext>
    </p:extLst>
  </p:cSld>
  <p:clrMapOvr>
    <a:masterClrMapping/>
  </p:clrMapOvr>
  <p:hf sldNum="0" hdr="0" dt="0"/>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326427278"/>
      </p:ext>
    </p:extLst>
  </p:cSld>
  <p:clrMapOvr>
    <a:masterClrMapping/>
  </p:clrMapOvr>
  <p:hf sldNum="0" hdr="0" dt="0"/>
</p:sldLayout>
</file>

<file path=ppt/slideLayouts/slideLayout525.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4991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5499178"/>
      </p:ext>
    </p:extLst>
  </p:cSld>
  <p:clrMapOvr>
    <a:masterClrMapping/>
  </p:clrMapOvr>
  <p:hf sldNum="0" hdr="0" dt="0"/>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082725764"/>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0776608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46615624"/>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 standard gradient">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Franklin Gothic Book"/>
            </a:endParaRPr>
          </a:p>
        </p:txBody>
      </p:sp>
      <p:sp>
        <p:nvSpPr>
          <p:cNvPr id="9" name="Rectangle 8"/>
          <p:cNvSpPr/>
          <p:nvPr/>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349635170"/>
      </p:ext>
    </p:extLst>
  </p:cSld>
  <p:clrMapOvr>
    <a:masterClrMapping/>
  </p:clrMapOvr>
  <p:hf sldNum="0" hdr="0" dt="0"/>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8727133"/>
      </p:ext>
    </p:extLst>
  </p:cSld>
  <p:clrMapOvr>
    <a:masterClrMapping/>
  </p:clrMapOvr>
  <p:hf sldNum="0" hdr="0" dt="0"/>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46819022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41465926"/>
      </p:ext>
    </p:extLst>
  </p:cSld>
  <p:clrMapOvr>
    <a:masterClrMapping/>
  </p:clrMapOvr>
  <p:hf sldNum="0" hdr="0" dt="0"/>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126317884"/>
      </p:ext>
    </p:extLst>
  </p:cSld>
  <p:clrMapOvr>
    <a:masterClrMapping/>
  </p:clrMapOvr>
  <p:hf sldNum="0" hdr="0" dt="0"/>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21986366"/>
      </p:ext>
    </p:extLst>
  </p:cSld>
  <p:clrMapOvr>
    <a:masterClrMapping/>
  </p:clrMapOvr>
  <p:hf sldNum="0" hdr="0" dt="0"/>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0698187"/>
      </p:ext>
    </p:extLst>
  </p:cSld>
  <p:clrMapOvr>
    <a:masterClrMapping/>
  </p:clrMapOvr>
  <p:hf sldNum="0" hdr="0" dt="0"/>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843629713"/>
      </p:ext>
    </p:extLst>
  </p:cSld>
  <p:clrMapOvr>
    <a:masterClrMapping/>
  </p:clrMapOvr>
  <p:hf sldNum="0" hdr="0" dt="0"/>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4581651"/>
      </p:ext>
    </p:extLst>
  </p:cSld>
  <p:clrMapOvr>
    <a:masterClrMapping/>
  </p:clrMapOvr>
  <p:hf sldNum="0" hdr="0" dt="0"/>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7232864"/>
      </p:ext>
    </p:extLst>
  </p:cSld>
  <p:clrMapOvr>
    <a:masterClrMapping/>
  </p:clrMapOvr>
  <p:hf sldNum="0" hdr="0" dt="0"/>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8248137"/>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 standard photo">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10554429"/>
      </p:ext>
    </p:extLst>
  </p:cSld>
  <p:clrMapOvr>
    <a:masterClrMapping/>
  </p:clrMapOvr>
  <p:hf sldNum="0" hdr="0" dt="0"/>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224601749"/>
      </p:ext>
    </p:extLst>
  </p:cSld>
  <p:clrMapOvr>
    <a:masterClrMapping/>
  </p:clrMapOvr>
  <p:hf sldNum="0" hdr="0" dt="0"/>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056594419"/>
      </p:ext>
    </p:extLst>
  </p:cSld>
  <p:clrMapOvr>
    <a:masterClrMapping/>
  </p:clrMapOvr>
  <p:hf sldNum="0" hdr="0" dt="0"/>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26018114"/>
      </p:ext>
    </p:extLst>
  </p:cSld>
  <p:clrMapOvr>
    <a:masterClrMapping/>
  </p:clrMapOvr>
  <p:hf sldNum="0" hdr="0" dt="0"/>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2240569258"/>
      </p:ext>
    </p:extLst>
  </p:cSld>
  <p:clrMapOvr>
    <a:masterClrMapping/>
  </p:clrMapOvr>
  <p:hf sldNum="0" hdr="0" dt="0"/>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331373"/>
      </p:ext>
    </p:extLst>
  </p:cSld>
  <p:clrMapOvr>
    <a:masterClrMapping/>
  </p:clrMapOvr>
  <p:hf sldNum="0" hdr="0" dt="0"/>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717620504"/>
      </p:ext>
    </p:extLst>
  </p:cSld>
  <p:clrMapOvr>
    <a:masterClrMapping/>
  </p:clrMapOvr>
  <p:hf sldNum="0" hdr="0" dt="0"/>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942161"/>
      </p:ext>
    </p:extLst>
  </p:cSld>
  <p:clrMapOvr>
    <a:masterClrMapping/>
  </p:clrMapOvr>
  <p:hf sldNum="0" hdr="0" dt="0"/>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5385791"/>
      </p:ext>
    </p:extLst>
  </p:cSld>
  <p:clrMapOvr>
    <a:masterClrMapping/>
  </p:clrMapOvr>
  <p:hf sldNum="0" hdr="0" dt="0"/>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96560618"/>
      </p:ext>
    </p:extLst>
  </p:cSld>
  <p:clrMapOvr>
    <a:masterClrMapping/>
  </p:clrMapOvr>
  <p:hf sldNum="0" hdr="0" dt="0"/>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793457035"/>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pic>
        <p:nvPicPr>
          <p:cNvPr id="8"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978260" y="4731017"/>
            <a:ext cx="2431723" cy="1657993"/>
          </a:xfrm>
          <a:prstGeom prst="rect">
            <a:avLst/>
          </a:prstGeom>
        </p:spPr>
      </p:pic>
    </p:spTree>
    <p:extLst>
      <p:ext uri="{BB962C8B-B14F-4D97-AF65-F5344CB8AC3E}">
        <p14:creationId xmlns:p14="http://schemas.microsoft.com/office/powerpoint/2010/main" val="295944912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942708082"/>
      </p:ext>
    </p:extLst>
  </p:cSld>
  <p:clrMapOvr>
    <a:masterClrMapping/>
  </p:clrMapOvr>
  <p:hf sldNum="0" hdr="0" dt="0"/>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6212496"/>
      </p:ext>
    </p:extLst>
  </p:cSld>
  <p:clrMapOvr>
    <a:masterClrMapping/>
  </p:clrMapOvr>
  <p:hf sldNum="0" hdr="0" dt="0"/>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2696736"/>
      </p:ext>
    </p:extLst>
  </p:cSld>
  <p:clrMapOvr>
    <a:masterClrMapping/>
  </p:clrMapOvr>
  <p:hf sldNum="0" hdr="0" dt="0"/>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89764008"/>
      </p:ext>
    </p:extLst>
  </p:cSld>
  <p:clrMapOvr>
    <a:masterClrMapping/>
  </p:clrMapOvr>
  <p:hf sldNum="0" hdr="0" dt="0"/>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235982092"/>
      </p:ext>
    </p:extLst>
  </p:cSld>
  <p:clrMapOvr>
    <a:masterClrMapping/>
  </p:clrMapOvr>
  <p:hf sldNum="0" hdr="0" dt="0"/>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42798001"/>
      </p:ext>
    </p:extLst>
  </p:cSld>
  <p:clrMapOvr>
    <a:masterClrMapping/>
  </p:clrMapOvr>
  <p:hf sldNum="0" hdr="0" dt="0"/>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351396080"/>
      </p:ext>
    </p:extLst>
  </p:cSld>
  <p:clrMapOvr>
    <a:masterClrMapping/>
  </p:clrMapOvr>
  <p:hf sldNum="0" hdr="0" dt="0"/>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42272667"/>
      </p:ext>
    </p:extLst>
  </p:cSld>
  <p:clrMapOvr>
    <a:masterClrMapping/>
  </p:clrMapOvr>
  <p:hf sldNum="0" hdr="0" dt="0"/>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43323491"/>
      </p:ext>
    </p:extLst>
  </p:cSld>
  <p:clrMapOvr>
    <a:masterClrMapping/>
  </p:clrMapOvr>
  <p:hf sldNum="0" hdr="0" dt="0"/>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67853594"/>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9968C886-B465-44B0-BEF4-C32CB2698401}" type="datetimeFigureOut">
              <a:rPr lang="en-GB" smtClean="0"/>
              <a:t>27/02/2023</a:t>
            </a:fld>
            <a:endParaRPr lang="en-GB"/>
          </a:p>
        </p:txBody>
      </p:sp>
    </p:spTree>
    <p:extLst>
      <p:ext uri="{BB962C8B-B14F-4D97-AF65-F5344CB8AC3E}">
        <p14:creationId xmlns:p14="http://schemas.microsoft.com/office/powerpoint/2010/main" val="2256645220"/>
      </p:ext>
    </p:extLst>
  </p:cSld>
  <p:clrMapOvr>
    <a:masterClrMapping/>
  </p:clrMapOvr>
  <p:hf sldNum="0" hdr="0" dt="0"/>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15260734"/>
      </p:ext>
    </p:extLst>
  </p:cSld>
  <p:clrMapOvr>
    <a:masterClrMapping/>
  </p:clrMapOvr>
  <p:hf sldNum="0" hdr="0" dt="0"/>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05584665"/>
      </p:ext>
    </p:extLst>
  </p:cSld>
  <p:clrMapOvr>
    <a:masterClrMapping/>
  </p:clrMapOvr>
  <p:hf sldNum="0" hdr="0" dt="0"/>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92209994"/>
      </p:ext>
    </p:extLst>
  </p:cSld>
  <p:clrMapOvr>
    <a:masterClrMapping/>
  </p:clrMapOvr>
  <p:hf sldNum="0" hdr="0" dt="0"/>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749126174"/>
      </p:ext>
    </p:extLst>
  </p:cSld>
  <p:clrMapOvr>
    <a:masterClrMapping/>
  </p:clrMapOvr>
  <p:hf sldNum="0" hdr="0" dt="0"/>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96519285"/>
      </p:ext>
    </p:extLst>
  </p:cSld>
  <p:clrMapOvr>
    <a:masterClrMapping/>
  </p:clrMapOvr>
  <p:hf sldNum="0" hdr="0" dt="0"/>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43343964"/>
      </p:ext>
    </p:extLst>
  </p:cSld>
  <p:clrMapOvr>
    <a:masterClrMapping/>
  </p:clrMapOvr>
  <p:hf sldNum="0" hdr="0" dt="0"/>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293685889"/>
      </p:ext>
    </p:extLst>
  </p:cSld>
  <p:clrMapOvr>
    <a:masterClrMapping/>
  </p:clrMapOvr>
  <p:hf sldNum="0" hdr="0" dt="0"/>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90255479"/>
      </p:ext>
    </p:extLst>
  </p:cSld>
  <p:clrMapOvr>
    <a:masterClrMapping/>
  </p:clrMapOvr>
  <p:hf sldNum="0" hdr="0" dt="0"/>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01945285"/>
      </p:ext>
    </p:extLst>
  </p:cSld>
  <p:clrMapOvr>
    <a:masterClrMapping/>
  </p:clrMapOvr>
  <p:hf sldNum="0" hdr="0" dt="0"/>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4781355"/>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mart graphic">
    <p:spTree>
      <p:nvGrpSpPr>
        <p:cNvPr id="1" name=""/>
        <p:cNvGrpSpPr/>
        <p:nvPr/>
      </p:nvGrpSpPr>
      <p:grpSpPr>
        <a:xfrm>
          <a:off x="0" y="0"/>
          <a:ext cx="0" cy="0"/>
          <a:chOff x="0" y="0"/>
          <a:chExt cx="0" cy="0"/>
        </a:xfrm>
      </p:grpSpPr>
      <p:sp>
        <p:nvSpPr>
          <p:cNvPr id="4" name="Round Same Side Corner Rectangle 3"/>
          <p:cNvSpPr/>
          <p:nvPr/>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900664521"/>
      </p:ext>
    </p:extLst>
  </p:cSld>
  <p:clrMapOvr>
    <a:masterClrMapping/>
  </p:clrMapOvr>
  <p:hf sldNum="0" hdr="0" dt="0"/>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8838077"/>
      </p:ext>
    </p:extLst>
  </p:cSld>
  <p:clrMapOvr>
    <a:masterClrMapping/>
  </p:clrMapOvr>
  <p:hf sldNum="0" hdr="0" dt="0"/>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014701367"/>
      </p:ext>
    </p:extLst>
  </p:cSld>
  <p:clrMapOvr>
    <a:masterClrMapping/>
  </p:clrMapOvr>
  <p:hf sldNum="0" hdr="0" dt="0"/>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97866823"/>
      </p:ext>
    </p:extLst>
  </p:cSld>
  <p:clrMapOvr>
    <a:masterClrMapping/>
  </p:clrMapOvr>
  <p:hf sldNum="0" hdr="0" dt="0"/>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09604046"/>
      </p:ext>
    </p:extLst>
  </p:cSld>
  <p:clrMapOvr>
    <a:masterClrMapping/>
  </p:clrMapOvr>
  <p:hf sldNum="0" hdr="0" dt="0"/>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155563877"/>
      </p:ext>
    </p:extLst>
  </p:cSld>
  <p:clrMapOvr>
    <a:masterClrMapping/>
  </p:clrMapOvr>
  <p:hf sldNum="0" hdr="0" dt="0"/>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508678823"/>
      </p:ext>
    </p:extLst>
  </p:cSld>
  <p:clrMapOvr>
    <a:masterClrMapping/>
  </p:clrMapOvr>
  <p:hf sldNum="0" hdr="0" dt="0"/>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1484071021"/>
      </p:ext>
    </p:extLst>
  </p:cSld>
  <p:clrMapOvr>
    <a:masterClrMapping/>
  </p:clrMapOvr>
  <p:hf sldNum="0" hdr="0" dt="0"/>
</p:sldLayout>
</file>

<file path=ppt/slideLayouts/slideLayout577.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53687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1431410"/>
      </p:ext>
    </p:extLst>
  </p:cSld>
  <p:clrMapOvr>
    <a:masterClrMapping/>
  </p:clrMapOvr>
  <p:hf sldNum="0" hdr="0" dt="0"/>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50458805"/>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2882381"/>
      </p:ext>
    </p:extLst>
  </p:cSld>
  <p:clrMapOvr>
    <a:masterClrMapping/>
  </p:clrMapOvr>
  <p:hf sldNum="0" hdr="0" dt="0"/>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7646824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58373962"/>
      </p:ext>
    </p:extLst>
  </p:cSld>
  <p:clrMapOvr>
    <a:masterClrMapping/>
  </p:clrMapOvr>
  <p:hf sldNum="0" hdr="0" dt="0"/>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0420728"/>
      </p:ext>
    </p:extLst>
  </p:cSld>
  <p:clrMapOvr>
    <a:masterClrMapping/>
  </p:clrMapOvr>
  <p:hf sldNum="0" hdr="0" dt="0"/>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66121821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1590468"/>
      </p:ext>
    </p:extLst>
  </p:cSld>
  <p:clrMapOvr>
    <a:masterClrMapping/>
  </p:clrMapOvr>
  <p:hf sldNum="0" hdr="0" dt="0"/>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993467300"/>
      </p:ext>
    </p:extLst>
  </p:cSld>
  <p:clrMapOvr>
    <a:masterClrMapping/>
  </p:clrMapOvr>
  <p:hf sldNum="0" hdr="0" dt="0"/>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53684892"/>
      </p:ext>
    </p:extLst>
  </p:cSld>
  <p:clrMapOvr>
    <a:masterClrMapping/>
  </p:clrMapOvr>
  <p:hf sldNum="0" hdr="0" dt="0"/>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34020648"/>
      </p:ext>
    </p:extLst>
  </p:cSld>
  <p:clrMapOvr>
    <a:masterClrMapping/>
  </p:clrMapOvr>
  <p:hf sldNum="0" hdr="0" dt="0"/>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959377462"/>
      </p:ext>
    </p:extLst>
  </p:cSld>
  <p:clrMapOvr>
    <a:masterClrMapping/>
  </p:clrMapOvr>
  <p:hf sldNum="0" hdr="0" dt="0"/>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4581483"/>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190878547"/>
      </p:ext>
    </p:extLst>
  </p:cSld>
  <p:clrMapOvr>
    <a:masterClrMapping/>
  </p:clrMapOvr>
  <p:hf sldNum="0" hdr="0" dt="0"/>
  <p:extLst mod="1">
    <p:ext uri="{DCECCB84-F9BA-43D5-87BE-67443E8EF086}">
      <p15:sldGuideLst xmlns:p15="http://schemas.microsoft.com/office/powerpoint/2012/main">
        <p15:guide id="2" pos="3840">
          <p15:clr>
            <a:srgbClr val="FBAE40"/>
          </p15:clr>
        </p15:guide>
        <p15:guide id="5" orient="horz" pos="2260">
          <p15:clr>
            <a:srgbClr val="FBAE40"/>
          </p15:clr>
        </p15:guide>
      </p15:sldGuideLst>
    </p:ext>
  </p:extLs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12548381"/>
      </p:ext>
    </p:extLst>
  </p:cSld>
  <p:clrMapOvr>
    <a:masterClrMapping/>
  </p:clrMapOvr>
  <p:hf sldNum="0" hdr="0" dt="0"/>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95152253"/>
      </p:ext>
    </p:extLst>
  </p:cSld>
  <p:clrMapOvr>
    <a:masterClrMapping/>
  </p:clrMapOvr>
  <p:hf sldNum="0" hdr="0" dt="0"/>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185480482"/>
      </p:ext>
    </p:extLst>
  </p:cSld>
  <p:clrMapOvr>
    <a:masterClrMapping/>
  </p:clrMapOvr>
  <p:hf sldNum="0" hdr="0" dt="0"/>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344213179"/>
      </p:ext>
    </p:extLst>
  </p:cSld>
  <p:clrMapOvr>
    <a:masterClrMapping/>
  </p:clrMapOvr>
  <p:hf sldNum="0" hdr="0" dt="0"/>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94191904"/>
      </p:ext>
    </p:extLst>
  </p:cSld>
  <p:clrMapOvr>
    <a:masterClrMapping/>
  </p:clrMapOvr>
  <p:hf sldNum="0" hdr="0" dt="0"/>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171603717"/>
      </p:ext>
    </p:extLst>
  </p:cSld>
  <p:clrMapOvr>
    <a:masterClrMapping/>
  </p:clrMapOvr>
  <p:hf sldNum="0" hdr="0" dt="0"/>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9546026"/>
      </p:ext>
    </p:extLst>
  </p:cSld>
  <p:clrMapOvr>
    <a:masterClrMapping/>
  </p:clrMapOvr>
  <p:hf sldNum="0" hdr="0" dt="0"/>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916864420"/>
      </p:ext>
    </p:extLst>
  </p:cSld>
  <p:clrMapOvr>
    <a:masterClrMapping/>
  </p:clrMapOvr>
  <p:hf sldNum="0" hdr="0" dt="0"/>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794210"/>
      </p:ext>
    </p:extLst>
  </p:cSld>
  <p:clrMapOvr>
    <a:masterClrMapping/>
  </p:clrMapOvr>
  <p:hf sldNum="0" hdr="0" dt="0"/>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006744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3645096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613949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38290826"/>
      </p:ext>
    </p:extLst>
  </p:cSld>
  <p:clrMapOvr>
    <a:masterClrMapping/>
  </p:clrMapOvr>
  <p:hf sldNum="0" hdr="0" dt="0"/>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1252520817"/>
      </p:ext>
    </p:extLst>
  </p:cSld>
  <p:clrMapOvr>
    <a:masterClrMapping/>
  </p:clrMapOvr>
  <p:hf sldNum="0" hdr="0" dt="0"/>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054688540"/>
      </p:ext>
    </p:extLst>
  </p:cSld>
  <p:clrMapOvr>
    <a:masterClrMapping/>
  </p:clrMapOvr>
  <p:hf sldNum="0" hdr="0" dt="0"/>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54932944"/>
      </p:ext>
    </p:extLst>
  </p:cSld>
  <p:clrMapOvr>
    <a:masterClrMapping/>
  </p:clrMapOvr>
  <p:hf sldNum="0" hdr="0" dt="0"/>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4851611"/>
      </p:ext>
    </p:extLst>
  </p:cSld>
  <p:clrMapOvr>
    <a:masterClrMapping/>
  </p:clrMapOvr>
  <p:hf sldNum="0" hdr="0" dt="0"/>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7090563"/>
      </p:ext>
    </p:extLst>
  </p:cSld>
  <p:clrMapOvr>
    <a:masterClrMapping/>
  </p:clrMapOvr>
  <p:hf sldNum="0" hdr="0" dt="0"/>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3678747134"/>
      </p:ext>
    </p:extLst>
  </p:cSld>
  <p:clrMapOvr>
    <a:masterClrMapping/>
  </p:clrMapOvr>
  <p:hf sldNum="0" hdr="0" dt="0"/>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545161346"/>
      </p:ext>
    </p:extLst>
  </p:cSld>
  <p:clrMapOvr>
    <a:masterClrMapping/>
  </p:clrMapOvr>
  <p:hf sldNum="0" hdr="0" dt="0"/>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91778776"/>
      </p:ext>
    </p:extLst>
  </p:cSld>
  <p:clrMapOvr>
    <a:masterClrMapping/>
  </p:clrMapOvr>
  <p:hf sldNum="0" hdr="0" dt="0"/>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6203995"/>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4901430"/>
      </p:ext>
    </p:extLst>
  </p:cSld>
  <p:clrMapOvr>
    <a:masterClrMapping/>
  </p:clrMapOvr>
  <p:hf sldNum="0" hdr="0" dt="0"/>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62299649"/>
      </p:ext>
    </p:extLst>
  </p:cSld>
  <p:clrMapOvr>
    <a:masterClrMapping/>
  </p:clrMapOvr>
  <p:hf sldNum="0" hdr="0" dt="0"/>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929953796"/>
      </p:ext>
    </p:extLst>
  </p:cSld>
  <p:clrMapOvr>
    <a:masterClrMapping/>
  </p:clrMapOvr>
  <p:hf sldNum="0" hdr="0" dt="0"/>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790735756"/>
      </p:ext>
    </p:extLst>
  </p:cSld>
  <p:clrMapOvr>
    <a:masterClrMapping/>
  </p:clrMapOvr>
  <p:hf sldNum="0" hdr="0" dt="0"/>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59648824"/>
      </p:ext>
    </p:extLst>
  </p:cSld>
  <p:clrMapOvr>
    <a:masterClrMapping/>
  </p:clrMapOvr>
  <p:hf sldNum="0" hdr="0" dt="0"/>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15545312"/>
      </p:ext>
    </p:extLst>
  </p:cSld>
  <p:clrMapOvr>
    <a:masterClrMapping/>
  </p:clrMapOvr>
  <p:hf sldNum="0" hdr="0" dt="0"/>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88031880"/>
      </p:ext>
    </p:extLst>
  </p:cSld>
  <p:clrMapOvr>
    <a:masterClrMapping/>
  </p:clrMapOvr>
  <p:hf sldNum="0" hdr="0" dt="0"/>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781682607"/>
      </p:ext>
    </p:extLst>
  </p:cSld>
  <p:clrMapOvr>
    <a:masterClrMapping/>
  </p:clrMapOvr>
  <p:hf sldNum="0" hdr="0" dt="0"/>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38665533"/>
      </p:ext>
    </p:extLst>
  </p:cSld>
  <p:clrMapOvr>
    <a:masterClrMapping/>
  </p:clrMapOvr>
  <p:hf sldNum="0" hdr="0" dt="0"/>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46398603"/>
      </p:ext>
    </p:extLst>
  </p:cSld>
  <p:clrMapOvr>
    <a:masterClrMapping/>
  </p:clrMapOvr>
  <p:hf sldNum="0" hdr="0" dt="0"/>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65348633"/>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2190984"/>
      </p:ext>
    </p:extLst>
  </p:cSld>
  <p:clrMapOvr>
    <a:masterClrMapping/>
  </p:clrMapOvr>
  <p:hf sldNum="0" hdr="0" dt="0"/>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825688092"/>
      </p:ext>
    </p:extLst>
  </p:cSld>
  <p:clrMapOvr>
    <a:masterClrMapping/>
  </p:clrMapOvr>
  <p:hf sldNum="0" hdr="0" dt="0"/>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3" name="Rectangle 2"/>
          <p:cNvSpPr/>
          <p:nvPr/>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36888927"/>
      </p:ext>
    </p:extLst>
  </p:cSld>
  <p:clrMapOvr>
    <a:masterClrMapping/>
  </p:clrMapOvr>
  <p:hf sldNum="0" hdr="0" dt="0"/>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168503"/>
      </p:ext>
    </p:extLst>
  </p:cSld>
  <p:clrMapOvr>
    <a:masterClrMapping/>
  </p:clrMapOvr>
  <p:hf sldNum="0" hdr="0" dt="0"/>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534429466"/>
      </p:ext>
    </p:extLst>
  </p:cSld>
  <p:clrMapOvr>
    <a:masterClrMapping/>
  </p:clrMapOvr>
  <p:hf sldNum="0" hdr="0" dt="0"/>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96107172"/>
      </p:ext>
    </p:extLst>
  </p:cSld>
  <p:clrMapOvr>
    <a:masterClrMapping/>
  </p:clrMapOvr>
  <p:hf sldNum="0" hdr="0" dt="0"/>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151993186"/>
      </p:ext>
    </p:extLst>
  </p:cSld>
  <p:clrMapOvr>
    <a:masterClrMapping/>
  </p:clrMapOvr>
  <p:hf sldNum="0" hdr="0" dt="0"/>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8" name="Rectangle 7"/>
          <p:cNvSpPr/>
          <p:nvPr/>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ound Same Side Corner Rectangle 5"/>
          <p:cNvSpPr/>
          <p:nvPr/>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08553039"/>
      </p:ext>
    </p:extLst>
  </p:cSld>
  <p:clrMapOvr>
    <a:masterClrMapping/>
  </p:clrMapOvr>
  <p:hf sldNum="0" hdr="0" dt="0"/>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0" name="Rectangle 9"/>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7" name="Oval 6"/>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159334091"/>
      </p:ext>
    </p:extLst>
  </p:cSld>
  <p:clrMapOvr>
    <a:masterClrMapping/>
  </p:clrMapOvr>
  <p:hf sldNum="0" hdr="0" dt="0"/>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2" name="Rectangle 11"/>
          <p:cNvSpPr/>
          <p:nvPr/>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Tree>
    <p:extLst>
      <p:ext uri="{BB962C8B-B14F-4D97-AF65-F5344CB8AC3E}">
        <p14:creationId xmlns:p14="http://schemas.microsoft.com/office/powerpoint/2010/main" val="2274791341"/>
      </p:ext>
    </p:extLst>
  </p:cSld>
  <p:clrMapOvr>
    <a:masterClrMapping/>
  </p:clrMapOvr>
  <p:hf sldNum="0" hdr="0" dt="0"/>
</p:sldLayout>
</file>

<file path=ppt/slideLayouts/slideLayout629.xml><?xml version="1.0" encoding="utf-8"?>
<p:sldLayout xmlns:a="http://schemas.openxmlformats.org/drawingml/2006/main" xmlns:r="http://schemas.openxmlformats.org/officeDocument/2006/relationships" xmlns:p="http://schemas.openxmlformats.org/presentationml/2006/main">
  <p:cSld name="7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020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 chart - standard">
    <p:spTree>
      <p:nvGrpSpPr>
        <p:cNvPr id="1" name=""/>
        <p:cNvGrpSpPr/>
        <p:nvPr/>
      </p:nvGrpSpPr>
      <p:grpSpPr>
        <a:xfrm>
          <a:off x="0" y="0"/>
          <a:ext cx="0" cy="0"/>
          <a:chOff x="0" y="0"/>
          <a:chExt cx="0" cy="0"/>
        </a:xfrm>
      </p:grpSpPr>
      <p:sp>
        <p:nvSpPr>
          <p:cNvPr id="5" name="Round Same Side Corner Rectangle 4"/>
          <p:cNvSpPr/>
          <p:nvPr/>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ound Same Side Corner Rectangle 9"/>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Tree>
    <p:extLst>
      <p:ext uri="{BB962C8B-B14F-4D97-AF65-F5344CB8AC3E}">
        <p14:creationId xmlns:p14="http://schemas.microsoft.com/office/powerpoint/2010/main" val="56178575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5867633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8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27 February, 2023</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424656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9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62F2D5-7B37-457F-A688-BE9D6E7FE7E2}" type="datetime1">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dirty="0"/>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498807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1_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27 February, 2023</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93211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13334548"/>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55853333"/>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0045136"/>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Chart + text">
    <p:spTree>
      <p:nvGrpSpPr>
        <p:cNvPr id="1" name=""/>
        <p:cNvGrpSpPr/>
        <p:nvPr/>
      </p:nvGrpSpPr>
      <p:grpSpPr>
        <a:xfrm>
          <a:off x="0" y="0"/>
          <a:ext cx="0" cy="0"/>
          <a:chOff x="0" y="0"/>
          <a:chExt cx="0" cy="0"/>
        </a:xfrm>
      </p:grpSpPr>
      <p:sp>
        <p:nvSpPr>
          <p:cNvPr id="15" name="Round Same Side Corner Rectangle 14"/>
          <p:cNvSpPr/>
          <p:nvPr/>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67573181"/>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843654685"/>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 large chart">
    <p:spTree>
      <p:nvGrpSpPr>
        <p:cNvPr id="1" name=""/>
        <p:cNvGrpSpPr/>
        <p:nvPr/>
      </p:nvGrpSpPr>
      <p:grpSpPr>
        <a:xfrm>
          <a:off x="0" y="0"/>
          <a:ext cx="0" cy="0"/>
          <a:chOff x="0" y="0"/>
          <a:chExt cx="0" cy="0"/>
        </a:xfrm>
      </p:grpSpPr>
      <p:sp>
        <p:nvSpPr>
          <p:cNvPr id="5" name="Round Same Side Corner Rectangle 4"/>
          <p:cNvSpPr/>
          <p:nvPr/>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4314976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0" name="Round Same Side Corner Rectangle 9"/>
          <p:cNvSpPr/>
          <p:nvPr/>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22481211"/>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arge chart + text">
    <p:spTree>
      <p:nvGrpSpPr>
        <p:cNvPr id="1" name=""/>
        <p:cNvGrpSpPr/>
        <p:nvPr/>
      </p:nvGrpSpPr>
      <p:grpSpPr>
        <a:xfrm>
          <a:off x="0" y="0"/>
          <a:ext cx="0" cy="0"/>
          <a:chOff x="0" y="0"/>
          <a:chExt cx="0" cy="0"/>
        </a:xfrm>
      </p:grpSpPr>
      <p:sp>
        <p:nvSpPr>
          <p:cNvPr id="5" name="Round Same Side Corner Rectangle 4"/>
          <p:cNvSpPr/>
          <p:nvPr/>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68702111"/>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rt + chart">
    <p:spTree>
      <p:nvGrpSpPr>
        <p:cNvPr id="1" name=""/>
        <p:cNvGrpSpPr/>
        <p:nvPr/>
      </p:nvGrpSpPr>
      <p:grpSpPr>
        <a:xfrm>
          <a:off x="0" y="0"/>
          <a:ext cx="0" cy="0"/>
          <a:chOff x="0" y="0"/>
          <a:chExt cx="0" cy="0"/>
        </a:xfrm>
      </p:grpSpPr>
      <p:sp>
        <p:nvSpPr>
          <p:cNvPr id="5" name="Round Same Side Corner Rectangle 4"/>
          <p:cNvSpPr/>
          <p:nvPr/>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02369288"/>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rt + chart - with titles">
    <p:spTree>
      <p:nvGrpSpPr>
        <p:cNvPr id="1" name=""/>
        <p:cNvGrpSpPr/>
        <p:nvPr/>
      </p:nvGrpSpPr>
      <p:grpSpPr>
        <a:xfrm>
          <a:off x="0" y="0"/>
          <a:ext cx="0" cy="0"/>
          <a:chOff x="0" y="0"/>
          <a:chExt cx="0" cy="0"/>
        </a:xfrm>
      </p:grpSpPr>
      <p:sp>
        <p:nvSpPr>
          <p:cNvPr id="5" name="Round Same Side Corner Rectangle 4"/>
          <p:cNvSpPr/>
          <p:nvPr/>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4" name="Round Same Side Corner Rectangle 103"/>
          <p:cNvSpPr/>
          <p:nvPr/>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024425189"/>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Single chart">
    <p:spTree>
      <p:nvGrpSpPr>
        <p:cNvPr id="1" name=""/>
        <p:cNvGrpSpPr/>
        <p:nvPr/>
      </p:nvGrpSpPr>
      <p:grpSpPr>
        <a:xfrm>
          <a:off x="0" y="0"/>
          <a:ext cx="0" cy="0"/>
          <a:chOff x="0" y="0"/>
          <a:chExt cx="0" cy="0"/>
        </a:xfrm>
      </p:grpSpPr>
      <p:sp>
        <p:nvSpPr>
          <p:cNvPr id="4" name="Round Same Side Corner Rectangle 3"/>
          <p:cNvSpPr/>
          <p:nvPr/>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99896648"/>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ingle chart">
    <p:spTree>
      <p:nvGrpSpPr>
        <p:cNvPr id="1" name=""/>
        <p:cNvGrpSpPr/>
        <p:nvPr/>
      </p:nvGrpSpPr>
      <p:grpSpPr>
        <a:xfrm>
          <a:off x="0" y="0"/>
          <a:ext cx="0" cy="0"/>
          <a:chOff x="0" y="0"/>
          <a:chExt cx="0" cy="0"/>
        </a:xfrm>
      </p:grpSpPr>
      <p:sp>
        <p:nvSpPr>
          <p:cNvPr id="4" name="Round Same Side Corner Rectangle 3"/>
          <p:cNvSpPr/>
          <p:nvPr/>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126525027"/>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ingle chart - with title">
    <p:spTree>
      <p:nvGrpSpPr>
        <p:cNvPr id="1" name=""/>
        <p:cNvGrpSpPr/>
        <p:nvPr/>
      </p:nvGrpSpPr>
      <p:grpSpPr>
        <a:xfrm>
          <a:off x="0" y="0"/>
          <a:ext cx="0" cy="0"/>
          <a:chOff x="0" y="0"/>
          <a:chExt cx="0" cy="0"/>
        </a:xfrm>
      </p:grpSpPr>
      <p:sp>
        <p:nvSpPr>
          <p:cNvPr id="4" name="Round Same Side Corner Rectangle 3"/>
          <p:cNvSpPr/>
          <p:nvPr/>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581777410"/>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3874961"/>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Round Same Side Corner Rectangle 5"/>
          <p:cNvSpPr/>
          <p:nvPr/>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565708892"/>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916272"/>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8C886-B465-44B0-BEF4-C32CB2698401}" type="datetimeFigureOut">
              <a:rPr lang="en-GB" smtClean="0"/>
              <a:t>27/02/2023</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r>
              <a:rPr lang="en-GB" smtClean="0"/>
              <a:t>OFFICIAL USE </a:t>
            </a:r>
            <a:endParaRPr lang="en-GB"/>
          </a:p>
        </p:txBody>
      </p:sp>
      <p:sp>
        <p:nvSpPr>
          <p:cNvPr id="5" name="Slide Number Placeholder 4"/>
          <p:cNvSpPr>
            <a:spLocks noGrp="1"/>
          </p:cNvSpPr>
          <p:nvPr>
            <p:ph type="sldNum" sz="quarter" idx="12"/>
          </p:nvPr>
        </p:nvSpPr>
        <p:spPr/>
        <p:txBody>
          <a:bodyPr/>
          <a:lstStyle/>
          <a:p>
            <a:fld id="{0C681E18-89C7-476E-B8EA-E90B28D5DE8A}" type="slidenum">
              <a:rPr lang="en-GB" smtClean="0"/>
              <a:t>‹#›</a:t>
            </a:fld>
            <a:endParaRPr lang="en-GB"/>
          </a:p>
        </p:txBody>
      </p:sp>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788747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3" name="Round Same Side Corner Rectangle 12"/>
          <p:cNvSpPr/>
          <p:nvPr/>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66524022"/>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631041739"/>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682485705"/>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2234252793"/>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79437"/>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8407491"/>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5874835"/>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3570840257"/>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10037743"/>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09043998"/>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15380598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15" name="Round Same Side Corner Rectangle 14"/>
          <p:cNvSpPr/>
          <p:nvPr/>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3"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C000"/>
                </a:solidFill>
                <a:latin typeface="Arial" panose="020B0604020202020204" pitchFamily="34" charset="0"/>
              </a:defRPr>
            </a:lvl1pPr>
          </a:lstStyle>
          <a:p>
            <a:r>
              <a:rPr lang="en-GB" smtClean="0"/>
              <a:t>PUBLIC</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94312171"/>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0370755"/>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4143164166"/>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787677268"/>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439409314"/>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3973200803"/>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71619045"/>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316682062"/>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1219289735"/>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283631757"/>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68C886-B465-44B0-BEF4-C32CB2698401}" type="datetimeFigureOut">
              <a:rPr lang="en-GB" smtClean="0"/>
              <a:t>27/02/2023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0C681E18-89C7-476E-B8EA-E90B28D5DE8A}" type="slidenum">
              <a:rPr lang="en-GB" smtClean="0"/>
              <a:t>‹#›</a:t>
            </a:fld>
            <a:endParaRPr lang="en-GB"/>
          </a:p>
        </p:txBody>
      </p:sp>
    </p:spTree>
    <p:extLst>
      <p:ext uri="{BB962C8B-B14F-4D97-AF65-F5344CB8AC3E}">
        <p14:creationId xmlns:p14="http://schemas.microsoft.com/office/powerpoint/2010/main" val="509546561"/>
      </p:ext>
    </p:extLst>
  </p:cSld>
  <p:clrMapOvr>
    <a:masterClrMapping/>
  </p:clrMapOvr>
  <p:hf sldNum="0"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26" Type="http://schemas.openxmlformats.org/officeDocument/2006/relationships/slideLayout" Target="../slideLayouts/slideLayout448.xml"/><Relationship Id="rId39" Type="http://schemas.openxmlformats.org/officeDocument/2006/relationships/slideLayout" Target="../slideLayouts/slideLayout461.xml"/><Relationship Id="rId3" Type="http://schemas.openxmlformats.org/officeDocument/2006/relationships/slideLayout" Target="../slideLayouts/slideLayout425.xml"/><Relationship Id="rId21" Type="http://schemas.openxmlformats.org/officeDocument/2006/relationships/slideLayout" Target="../slideLayouts/slideLayout443.xml"/><Relationship Id="rId34" Type="http://schemas.openxmlformats.org/officeDocument/2006/relationships/slideLayout" Target="../slideLayouts/slideLayout456.xml"/><Relationship Id="rId42" Type="http://schemas.openxmlformats.org/officeDocument/2006/relationships/slideLayout" Target="../slideLayouts/slideLayout464.xml"/><Relationship Id="rId47" Type="http://schemas.openxmlformats.org/officeDocument/2006/relationships/slideLayout" Target="../slideLayouts/slideLayout469.xml"/><Relationship Id="rId50" Type="http://schemas.openxmlformats.org/officeDocument/2006/relationships/slideLayout" Target="../slideLayouts/slideLayout472.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5" Type="http://schemas.openxmlformats.org/officeDocument/2006/relationships/slideLayout" Target="../slideLayouts/slideLayout447.xml"/><Relationship Id="rId33" Type="http://schemas.openxmlformats.org/officeDocument/2006/relationships/slideLayout" Target="../slideLayouts/slideLayout455.xml"/><Relationship Id="rId38" Type="http://schemas.openxmlformats.org/officeDocument/2006/relationships/slideLayout" Target="../slideLayouts/slideLayout460.xml"/><Relationship Id="rId46" Type="http://schemas.openxmlformats.org/officeDocument/2006/relationships/slideLayout" Target="../slideLayouts/slideLayout468.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29" Type="http://schemas.openxmlformats.org/officeDocument/2006/relationships/slideLayout" Target="../slideLayouts/slideLayout451.xml"/><Relationship Id="rId41" Type="http://schemas.openxmlformats.org/officeDocument/2006/relationships/slideLayout" Target="../slideLayouts/slideLayout463.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24" Type="http://schemas.openxmlformats.org/officeDocument/2006/relationships/slideLayout" Target="../slideLayouts/slideLayout446.xml"/><Relationship Id="rId32" Type="http://schemas.openxmlformats.org/officeDocument/2006/relationships/slideLayout" Target="../slideLayouts/slideLayout454.xml"/><Relationship Id="rId37" Type="http://schemas.openxmlformats.org/officeDocument/2006/relationships/slideLayout" Target="../slideLayouts/slideLayout459.xml"/><Relationship Id="rId40" Type="http://schemas.openxmlformats.org/officeDocument/2006/relationships/slideLayout" Target="../slideLayouts/slideLayout462.xml"/><Relationship Id="rId45" Type="http://schemas.openxmlformats.org/officeDocument/2006/relationships/slideLayout" Target="../slideLayouts/slideLayout467.xml"/><Relationship Id="rId53" Type="http://schemas.openxmlformats.org/officeDocument/2006/relationships/image" Target="../media/image1.wmf"/><Relationship Id="rId5" Type="http://schemas.openxmlformats.org/officeDocument/2006/relationships/slideLayout" Target="../slideLayouts/slideLayout427.xml"/><Relationship Id="rId15" Type="http://schemas.openxmlformats.org/officeDocument/2006/relationships/slideLayout" Target="../slideLayouts/slideLayout437.xml"/><Relationship Id="rId23" Type="http://schemas.openxmlformats.org/officeDocument/2006/relationships/slideLayout" Target="../slideLayouts/slideLayout445.xml"/><Relationship Id="rId28" Type="http://schemas.openxmlformats.org/officeDocument/2006/relationships/slideLayout" Target="../slideLayouts/slideLayout450.xml"/><Relationship Id="rId36" Type="http://schemas.openxmlformats.org/officeDocument/2006/relationships/slideLayout" Target="../slideLayouts/slideLayout458.xml"/><Relationship Id="rId49" Type="http://schemas.openxmlformats.org/officeDocument/2006/relationships/slideLayout" Target="../slideLayouts/slideLayout471.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31" Type="http://schemas.openxmlformats.org/officeDocument/2006/relationships/slideLayout" Target="../slideLayouts/slideLayout453.xml"/><Relationship Id="rId44" Type="http://schemas.openxmlformats.org/officeDocument/2006/relationships/slideLayout" Target="../slideLayouts/slideLayout466.xml"/><Relationship Id="rId52" Type="http://schemas.openxmlformats.org/officeDocument/2006/relationships/theme" Target="../theme/theme10.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slideLayout" Target="../slideLayouts/slideLayout444.xml"/><Relationship Id="rId27" Type="http://schemas.openxmlformats.org/officeDocument/2006/relationships/slideLayout" Target="../slideLayouts/slideLayout449.xml"/><Relationship Id="rId30" Type="http://schemas.openxmlformats.org/officeDocument/2006/relationships/slideLayout" Target="../slideLayouts/slideLayout452.xml"/><Relationship Id="rId35" Type="http://schemas.openxmlformats.org/officeDocument/2006/relationships/slideLayout" Target="../slideLayouts/slideLayout457.xml"/><Relationship Id="rId43" Type="http://schemas.openxmlformats.org/officeDocument/2006/relationships/slideLayout" Target="../slideLayouts/slideLayout465.xml"/><Relationship Id="rId48" Type="http://schemas.openxmlformats.org/officeDocument/2006/relationships/slideLayout" Target="../slideLayouts/slideLayout470.xml"/><Relationship Id="rId8" Type="http://schemas.openxmlformats.org/officeDocument/2006/relationships/slideLayout" Target="../slideLayouts/slideLayout430.xml"/><Relationship Id="rId51" Type="http://schemas.openxmlformats.org/officeDocument/2006/relationships/slideLayout" Target="../slideLayouts/slideLayout47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3" Type="http://schemas.openxmlformats.org/officeDocument/2006/relationships/slideLayout" Target="../slideLayouts/slideLayout476.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7" Type="http://schemas.openxmlformats.org/officeDocument/2006/relationships/slideLayout" Target="../slideLayouts/slideLayout480.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image" Target="../media/image1.wmf"/><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theme" Target="../theme/theme1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8" Type="http://schemas.openxmlformats.org/officeDocument/2006/relationships/slideLayout" Target="../slideLayouts/slideLayout481.xml"/><Relationship Id="rId51" Type="http://schemas.openxmlformats.org/officeDocument/2006/relationships/slideLayout" Target="../slideLayouts/slideLayout52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538.xml"/><Relationship Id="rId18" Type="http://schemas.openxmlformats.org/officeDocument/2006/relationships/slideLayout" Target="../slideLayouts/slideLayout543.xml"/><Relationship Id="rId26" Type="http://schemas.openxmlformats.org/officeDocument/2006/relationships/slideLayout" Target="../slideLayouts/slideLayout551.xml"/><Relationship Id="rId39" Type="http://schemas.openxmlformats.org/officeDocument/2006/relationships/slideLayout" Target="../slideLayouts/slideLayout564.xml"/><Relationship Id="rId3" Type="http://schemas.openxmlformats.org/officeDocument/2006/relationships/slideLayout" Target="../slideLayouts/slideLayout528.xml"/><Relationship Id="rId21" Type="http://schemas.openxmlformats.org/officeDocument/2006/relationships/slideLayout" Target="../slideLayouts/slideLayout546.xml"/><Relationship Id="rId34" Type="http://schemas.openxmlformats.org/officeDocument/2006/relationships/slideLayout" Target="../slideLayouts/slideLayout559.xml"/><Relationship Id="rId42" Type="http://schemas.openxmlformats.org/officeDocument/2006/relationships/slideLayout" Target="../slideLayouts/slideLayout567.xml"/><Relationship Id="rId47" Type="http://schemas.openxmlformats.org/officeDocument/2006/relationships/slideLayout" Target="../slideLayouts/slideLayout572.xml"/><Relationship Id="rId50" Type="http://schemas.openxmlformats.org/officeDocument/2006/relationships/slideLayout" Target="../slideLayouts/slideLayout575.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17" Type="http://schemas.openxmlformats.org/officeDocument/2006/relationships/slideLayout" Target="../slideLayouts/slideLayout542.xml"/><Relationship Id="rId25" Type="http://schemas.openxmlformats.org/officeDocument/2006/relationships/slideLayout" Target="../slideLayouts/slideLayout550.xml"/><Relationship Id="rId33" Type="http://schemas.openxmlformats.org/officeDocument/2006/relationships/slideLayout" Target="../slideLayouts/slideLayout558.xml"/><Relationship Id="rId38" Type="http://schemas.openxmlformats.org/officeDocument/2006/relationships/slideLayout" Target="../slideLayouts/slideLayout563.xml"/><Relationship Id="rId46" Type="http://schemas.openxmlformats.org/officeDocument/2006/relationships/slideLayout" Target="../slideLayouts/slideLayout571.xml"/><Relationship Id="rId2" Type="http://schemas.openxmlformats.org/officeDocument/2006/relationships/slideLayout" Target="../slideLayouts/slideLayout527.xml"/><Relationship Id="rId16" Type="http://schemas.openxmlformats.org/officeDocument/2006/relationships/slideLayout" Target="../slideLayouts/slideLayout541.xml"/><Relationship Id="rId20" Type="http://schemas.openxmlformats.org/officeDocument/2006/relationships/slideLayout" Target="../slideLayouts/slideLayout545.xml"/><Relationship Id="rId29" Type="http://schemas.openxmlformats.org/officeDocument/2006/relationships/slideLayout" Target="../slideLayouts/slideLayout554.xml"/><Relationship Id="rId41" Type="http://schemas.openxmlformats.org/officeDocument/2006/relationships/slideLayout" Target="../slideLayouts/slideLayout566.xml"/><Relationship Id="rId54" Type="http://schemas.openxmlformats.org/officeDocument/2006/relationships/image" Target="../media/image1.wmf"/><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24" Type="http://schemas.openxmlformats.org/officeDocument/2006/relationships/slideLayout" Target="../slideLayouts/slideLayout549.xml"/><Relationship Id="rId32" Type="http://schemas.openxmlformats.org/officeDocument/2006/relationships/slideLayout" Target="../slideLayouts/slideLayout557.xml"/><Relationship Id="rId37" Type="http://schemas.openxmlformats.org/officeDocument/2006/relationships/slideLayout" Target="../slideLayouts/slideLayout562.xml"/><Relationship Id="rId40" Type="http://schemas.openxmlformats.org/officeDocument/2006/relationships/slideLayout" Target="../slideLayouts/slideLayout565.xml"/><Relationship Id="rId45" Type="http://schemas.openxmlformats.org/officeDocument/2006/relationships/slideLayout" Target="../slideLayouts/slideLayout570.xml"/><Relationship Id="rId53" Type="http://schemas.openxmlformats.org/officeDocument/2006/relationships/theme" Target="../theme/theme12.xml"/><Relationship Id="rId5" Type="http://schemas.openxmlformats.org/officeDocument/2006/relationships/slideLayout" Target="../slideLayouts/slideLayout530.xml"/><Relationship Id="rId15" Type="http://schemas.openxmlformats.org/officeDocument/2006/relationships/slideLayout" Target="../slideLayouts/slideLayout540.xml"/><Relationship Id="rId23" Type="http://schemas.openxmlformats.org/officeDocument/2006/relationships/slideLayout" Target="../slideLayouts/slideLayout548.xml"/><Relationship Id="rId28" Type="http://schemas.openxmlformats.org/officeDocument/2006/relationships/slideLayout" Target="../slideLayouts/slideLayout553.xml"/><Relationship Id="rId36" Type="http://schemas.openxmlformats.org/officeDocument/2006/relationships/slideLayout" Target="../slideLayouts/slideLayout561.xml"/><Relationship Id="rId49" Type="http://schemas.openxmlformats.org/officeDocument/2006/relationships/slideLayout" Target="../slideLayouts/slideLayout574.xml"/><Relationship Id="rId10" Type="http://schemas.openxmlformats.org/officeDocument/2006/relationships/slideLayout" Target="../slideLayouts/slideLayout535.xml"/><Relationship Id="rId19" Type="http://schemas.openxmlformats.org/officeDocument/2006/relationships/slideLayout" Target="../slideLayouts/slideLayout544.xml"/><Relationship Id="rId31" Type="http://schemas.openxmlformats.org/officeDocument/2006/relationships/slideLayout" Target="../slideLayouts/slideLayout556.xml"/><Relationship Id="rId44" Type="http://schemas.openxmlformats.org/officeDocument/2006/relationships/slideLayout" Target="../slideLayouts/slideLayout569.xml"/><Relationship Id="rId52" Type="http://schemas.openxmlformats.org/officeDocument/2006/relationships/slideLayout" Target="../slideLayouts/slideLayout577.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slideLayout" Target="../slideLayouts/slideLayout539.xml"/><Relationship Id="rId22" Type="http://schemas.openxmlformats.org/officeDocument/2006/relationships/slideLayout" Target="../slideLayouts/slideLayout547.xml"/><Relationship Id="rId27" Type="http://schemas.openxmlformats.org/officeDocument/2006/relationships/slideLayout" Target="../slideLayouts/slideLayout552.xml"/><Relationship Id="rId30" Type="http://schemas.openxmlformats.org/officeDocument/2006/relationships/slideLayout" Target="../slideLayouts/slideLayout555.xml"/><Relationship Id="rId35" Type="http://schemas.openxmlformats.org/officeDocument/2006/relationships/slideLayout" Target="../slideLayouts/slideLayout560.xml"/><Relationship Id="rId43" Type="http://schemas.openxmlformats.org/officeDocument/2006/relationships/slideLayout" Target="../slideLayouts/slideLayout568.xml"/><Relationship Id="rId48" Type="http://schemas.openxmlformats.org/officeDocument/2006/relationships/slideLayout" Target="../slideLayouts/slideLayout573.xml"/><Relationship Id="rId8" Type="http://schemas.openxmlformats.org/officeDocument/2006/relationships/slideLayout" Target="../slideLayouts/slideLayout533.xml"/><Relationship Id="rId51" Type="http://schemas.openxmlformats.org/officeDocument/2006/relationships/slideLayout" Target="../slideLayouts/slideLayout57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slideLayout" Target="../slideLayouts/slideLayout603.xml"/><Relationship Id="rId39" Type="http://schemas.openxmlformats.org/officeDocument/2006/relationships/slideLayout" Target="../slideLayouts/slideLayout616.xml"/><Relationship Id="rId21" Type="http://schemas.openxmlformats.org/officeDocument/2006/relationships/slideLayout" Target="../slideLayouts/slideLayout598.xml"/><Relationship Id="rId34" Type="http://schemas.openxmlformats.org/officeDocument/2006/relationships/slideLayout" Target="../slideLayouts/slideLayout611.xml"/><Relationship Id="rId42" Type="http://schemas.openxmlformats.org/officeDocument/2006/relationships/slideLayout" Target="../slideLayouts/slideLayout619.xml"/><Relationship Id="rId47" Type="http://schemas.openxmlformats.org/officeDocument/2006/relationships/slideLayout" Target="../slideLayouts/slideLayout624.xml"/><Relationship Id="rId50" Type="http://schemas.openxmlformats.org/officeDocument/2006/relationships/slideLayout" Target="../slideLayouts/slideLayout627.xml"/><Relationship Id="rId55" Type="http://schemas.openxmlformats.org/officeDocument/2006/relationships/slideLayout" Target="../slideLayouts/slideLayout632.xml"/><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slideLayout" Target="../slideLayouts/slideLayout602.xml"/><Relationship Id="rId33" Type="http://schemas.openxmlformats.org/officeDocument/2006/relationships/slideLayout" Target="../slideLayouts/slideLayout610.xml"/><Relationship Id="rId38" Type="http://schemas.openxmlformats.org/officeDocument/2006/relationships/slideLayout" Target="../slideLayouts/slideLayout615.xml"/><Relationship Id="rId46" Type="http://schemas.openxmlformats.org/officeDocument/2006/relationships/slideLayout" Target="../slideLayouts/slideLayout623.xml"/><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slideLayout" Target="../slideLayouts/slideLayout606.xml"/><Relationship Id="rId41" Type="http://schemas.openxmlformats.org/officeDocument/2006/relationships/slideLayout" Target="../slideLayouts/slideLayout618.xml"/><Relationship Id="rId54" Type="http://schemas.openxmlformats.org/officeDocument/2006/relationships/slideLayout" Target="../slideLayouts/slideLayout631.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slideLayout" Target="../slideLayouts/slideLayout609.xml"/><Relationship Id="rId37" Type="http://schemas.openxmlformats.org/officeDocument/2006/relationships/slideLayout" Target="../slideLayouts/slideLayout614.xml"/><Relationship Id="rId40" Type="http://schemas.openxmlformats.org/officeDocument/2006/relationships/slideLayout" Target="../slideLayouts/slideLayout617.xml"/><Relationship Id="rId45" Type="http://schemas.openxmlformats.org/officeDocument/2006/relationships/slideLayout" Target="../slideLayouts/slideLayout622.xml"/><Relationship Id="rId53" Type="http://schemas.openxmlformats.org/officeDocument/2006/relationships/slideLayout" Target="../slideLayouts/slideLayout630.xml"/><Relationship Id="rId58" Type="http://schemas.openxmlformats.org/officeDocument/2006/relationships/image" Target="../media/image1.wmf"/><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slideLayout" Target="../slideLayouts/slideLayout605.xml"/><Relationship Id="rId36" Type="http://schemas.openxmlformats.org/officeDocument/2006/relationships/slideLayout" Target="../slideLayouts/slideLayout613.xml"/><Relationship Id="rId49" Type="http://schemas.openxmlformats.org/officeDocument/2006/relationships/slideLayout" Target="../slideLayouts/slideLayout626.xml"/><Relationship Id="rId57" Type="http://schemas.openxmlformats.org/officeDocument/2006/relationships/theme" Target="../theme/theme13.xml"/><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slideLayout" Target="../slideLayouts/slideLayout608.xml"/><Relationship Id="rId44" Type="http://schemas.openxmlformats.org/officeDocument/2006/relationships/slideLayout" Target="../slideLayouts/slideLayout621.xml"/><Relationship Id="rId52" Type="http://schemas.openxmlformats.org/officeDocument/2006/relationships/slideLayout" Target="../slideLayouts/slideLayout629.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slideLayout" Target="../slideLayouts/slideLayout604.xml"/><Relationship Id="rId30" Type="http://schemas.openxmlformats.org/officeDocument/2006/relationships/slideLayout" Target="../slideLayouts/slideLayout607.xml"/><Relationship Id="rId35" Type="http://schemas.openxmlformats.org/officeDocument/2006/relationships/slideLayout" Target="../slideLayouts/slideLayout612.xml"/><Relationship Id="rId43" Type="http://schemas.openxmlformats.org/officeDocument/2006/relationships/slideLayout" Target="../slideLayouts/slideLayout620.xml"/><Relationship Id="rId48" Type="http://schemas.openxmlformats.org/officeDocument/2006/relationships/slideLayout" Target="../slideLayouts/slideLayout625.xml"/><Relationship Id="rId56" Type="http://schemas.openxmlformats.org/officeDocument/2006/relationships/slideLayout" Target="../slideLayouts/slideLayout633.xml"/><Relationship Id="rId8" Type="http://schemas.openxmlformats.org/officeDocument/2006/relationships/slideLayout" Target="../slideLayouts/slideLayout585.xml"/><Relationship Id="rId51" Type="http://schemas.openxmlformats.org/officeDocument/2006/relationships/slideLayout" Target="../slideLayouts/slideLayout628.xml"/><Relationship Id="rId3" Type="http://schemas.openxmlformats.org/officeDocument/2006/relationships/slideLayout" Target="../slideLayouts/slideLayout58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5.xml"/><Relationship Id="rId7" Type="http://schemas.openxmlformats.org/officeDocument/2006/relationships/tags" Target="../tags/tag5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2.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54" Type="http://schemas.openxmlformats.org/officeDocument/2006/relationships/image" Target="../media/image1.wmf"/><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theme" Target="../theme/theme3.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8" Type="http://schemas.openxmlformats.org/officeDocument/2006/relationships/slideLayout" Target="../slideLayouts/slideLayout65.xml"/><Relationship Id="rId51"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50" Type="http://schemas.openxmlformats.org/officeDocument/2006/relationships/slideLayout" Target="../slideLayouts/slideLayout159.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54" Type="http://schemas.openxmlformats.org/officeDocument/2006/relationships/image" Target="../media/image1.wmf"/><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3" Type="http://schemas.openxmlformats.org/officeDocument/2006/relationships/theme" Target="../theme/theme4.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52" Type="http://schemas.openxmlformats.org/officeDocument/2006/relationships/slideLayout" Target="../slideLayouts/slideLayout161.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8" Type="http://schemas.openxmlformats.org/officeDocument/2006/relationships/slideLayout" Target="../slideLayouts/slideLayout117.xml"/><Relationship Id="rId51" Type="http://schemas.openxmlformats.org/officeDocument/2006/relationships/slideLayout" Target="../slideLayouts/slideLayout16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9" Type="http://schemas.openxmlformats.org/officeDocument/2006/relationships/slideLayout" Target="../slideLayouts/slideLayout200.xml"/><Relationship Id="rId21" Type="http://schemas.openxmlformats.org/officeDocument/2006/relationships/slideLayout" Target="../slideLayouts/slideLayout182.xml"/><Relationship Id="rId34" Type="http://schemas.openxmlformats.org/officeDocument/2006/relationships/slideLayout" Target="../slideLayouts/slideLayout195.xml"/><Relationship Id="rId42" Type="http://schemas.openxmlformats.org/officeDocument/2006/relationships/slideLayout" Target="../slideLayouts/slideLayout203.xml"/><Relationship Id="rId47" Type="http://schemas.openxmlformats.org/officeDocument/2006/relationships/slideLayout" Target="../slideLayouts/slideLayout208.xml"/><Relationship Id="rId50" Type="http://schemas.openxmlformats.org/officeDocument/2006/relationships/slideLayout" Target="../slideLayouts/slideLayout211.xml"/><Relationship Id="rId55" Type="http://schemas.openxmlformats.org/officeDocument/2006/relationships/image" Target="../media/image1.wmf"/><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38" Type="http://schemas.openxmlformats.org/officeDocument/2006/relationships/slideLayout" Target="../slideLayouts/slideLayout199.xml"/><Relationship Id="rId46" Type="http://schemas.openxmlformats.org/officeDocument/2006/relationships/slideLayout" Target="../slideLayouts/slideLayout207.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41" Type="http://schemas.openxmlformats.org/officeDocument/2006/relationships/slideLayout" Target="../slideLayouts/slideLayout202.xml"/><Relationship Id="rId54" Type="http://schemas.openxmlformats.org/officeDocument/2006/relationships/theme" Target="../theme/theme5.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37" Type="http://schemas.openxmlformats.org/officeDocument/2006/relationships/slideLayout" Target="../slideLayouts/slideLayout198.xml"/><Relationship Id="rId40" Type="http://schemas.openxmlformats.org/officeDocument/2006/relationships/slideLayout" Target="../slideLayouts/slideLayout201.xml"/><Relationship Id="rId45" Type="http://schemas.openxmlformats.org/officeDocument/2006/relationships/slideLayout" Target="../slideLayouts/slideLayout206.xml"/><Relationship Id="rId53" Type="http://schemas.openxmlformats.org/officeDocument/2006/relationships/slideLayout" Target="../slideLayouts/slideLayout214.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slideLayout" Target="../slideLayouts/slideLayout197.xml"/><Relationship Id="rId49" Type="http://schemas.openxmlformats.org/officeDocument/2006/relationships/slideLayout" Target="../slideLayouts/slideLayout210.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slideLayout" Target="../slideLayouts/slideLayout192.xml"/><Relationship Id="rId44" Type="http://schemas.openxmlformats.org/officeDocument/2006/relationships/slideLayout" Target="../slideLayouts/slideLayout205.xml"/><Relationship Id="rId52" Type="http://schemas.openxmlformats.org/officeDocument/2006/relationships/slideLayout" Target="../slideLayouts/slideLayout213.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slideLayout" Target="../slideLayouts/slideLayout196.xml"/><Relationship Id="rId43" Type="http://schemas.openxmlformats.org/officeDocument/2006/relationships/slideLayout" Target="../slideLayouts/slideLayout204.xml"/><Relationship Id="rId48" Type="http://schemas.openxmlformats.org/officeDocument/2006/relationships/slideLayout" Target="../slideLayouts/slideLayout209.xml"/><Relationship Id="rId8" Type="http://schemas.openxmlformats.org/officeDocument/2006/relationships/slideLayout" Target="../slideLayouts/slideLayout169.xml"/><Relationship Id="rId51" Type="http://schemas.openxmlformats.org/officeDocument/2006/relationships/slideLayout" Target="../slideLayouts/slideLayout212.xml"/><Relationship Id="rId3" Type="http://schemas.openxmlformats.org/officeDocument/2006/relationships/slideLayout" Target="../slideLayouts/slideLayout16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26" Type="http://schemas.openxmlformats.org/officeDocument/2006/relationships/slideLayout" Target="../slideLayouts/slideLayout240.xml"/><Relationship Id="rId39" Type="http://schemas.openxmlformats.org/officeDocument/2006/relationships/slideLayout" Target="../slideLayouts/slideLayout253.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34" Type="http://schemas.openxmlformats.org/officeDocument/2006/relationships/slideLayout" Target="../slideLayouts/slideLayout248.xml"/><Relationship Id="rId42" Type="http://schemas.openxmlformats.org/officeDocument/2006/relationships/slideLayout" Target="../slideLayouts/slideLayout256.xml"/><Relationship Id="rId47" Type="http://schemas.openxmlformats.org/officeDocument/2006/relationships/slideLayout" Target="../slideLayouts/slideLayout261.xml"/><Relationship Id="rId50" Type="http://schemas.openxmlformats.org/officeDocument/2006/relationships/slideLayout" Target="../slideLayouts/slideLayout264.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5" Type="http://schemas.openxmlformats.org/officeDocument/2006/relationships/slideLayout" Target="../slideLayouts/slideLayout239.xml"/><Relationship Id="rId33" Type="http://schemas.openxmlformats.org/officeDocument/2006/relationships/slideLayout" Target="../slideLayouts/slideLayout247.xml"/><Relationship Id="rId38" Type="http://schemas.openxmlformats.org/officeDocument/2006/relationships/slideLayout" Target="../slideLayouts/slideLayout252.xml"/><Relationship Id="rId46" Type="http://schemas.openxmlformats.org/officeDocument/2006/relationships/slideLayout" Target="../slideLayouts/slideLayout260.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29" Type="http://schemas.openxmlformats.org/officeDocument/2006/relationships/slideLayout" Target="../slideLayouts/slideLayout243.xml"/><Relationship Id="rId41" Type="http://schemas.openxmlformats.org/officeDocument/2006/relationships/slideLayout" Target="../slideLayouts/slideLayout255.xml"/><Relationship Id="rId54" Type="http://schemas.openxmlformats.org/officeDocument/2006/relationships/image" Target="../media/image1.wmf"/><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slideLayout" Target="../slideLayouts/slideLayout238.xml"/><Relationship Id="rId32" Type="http://schemas.openxmlformats.org/officeDocument/2006/relationships/slideLayout" Target="../slideLayouts/slideLayout246.xml"/><Relationship Id="rId37" Type="http://schemas.openxmlformats.org/officeDocument/2006/relationships/slideLayout" Target="../slideLayouts/slideLayout251.xml"/><Relationship Id="rId40" Type="http://schemas.openxmlformats.org/officeDocument/2006/relationships/slideLayout" Target="../slideLayouts/slideLayout254.xml"/><Relationship Id="rId45" Type="http://schemas.openxmlformats.org/officeDocument/2006/relationships/slideLayout" Target="../slideLayouts/slideLayout259.xml"/><Relationship Id="rId53" Type="http://schemas.openxmlformats.org/officeDocument/2006/relationships/theme" Target="../theme/theme6.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28" Type="http://schemas.openxmlformats.org/officeDocument/2006/relationships/slideLayout" Target="../slideLayouts/slideLayout242.xml"/><Relationship Id="rId36" Type="http://schemas.openxmlformats.org/officeDocument/2006/relationships/slideLayout" Target="../slideLayouts/slideLayout250.xml"/><Relationship Id="rId49" Type="http://schemas.openxmlformats.org/officeDocument/2006/relationships/slideLayout" Target="../slideLayouts/slideLayout263.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31" Type="http://schemas.openxmlformats.org/officeDocument/2006/relationships/slideLayout" Target="../slideLayouts/slideLayout245.xml"/><Relationship Id="rId44" Type="http://schemas.openxmlformats.org/officeDocument/2006/relationships/slideLayout" Target="../slideLayouts/slideLayout258.xml"/><Relationship Id="rId52" Type="http://schemas.openxmlformats.org/officeDocument/2006/relationships/slideLayout" Target="../slideLayouts/slideLayout266.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 Id="rId27" Type="http://schemas.openxmlformats.org/officeDocument/2006/relationships/slideLayout" Target="../slideLayouts/slideLayout241.xml"/><Relationship Id="rId30" Type="http://schemas.openxmlformats.org/officeDocument/2006/relationships/slideLayout" Target="../slideLayouts/slideLayout244.xml"/><Relationship Id="rId35" Type="http://schemas.openxmlformats.org/officeDocument/2006/relationships/slideLayout" Target="../slideLayouts/slideLayout249.xml"/><Relationship Id="rId43" Type="http://schemas.openxmlformats.org/officeDocument/2006/relationships/slideLayout" Target="../slideLayouts/slideLayout257.xml"/><Relationship Id="rId48" Type="http://schemas.openxmlformats.org/officeDocument/2006/relationships/slideLayout" Target="../slideLayouts/slideLayout262.xml"/><Relationship Id="rId8" Type="http://schemas.openxmlformats.org/officeDocument/2006/relationships/slideLayout" Target="../slideLayouts/slideLayout222.xml"/><Relationship Id="rId51" Type="http://schemas.openxmlformats.org/officeDocument/2006/relationships/slideLayout" Target="../slideLayouts/slideLayout26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slideLayout" Target="../slideLayouts/slideLayout292.xml"/><Relationship Id="rId39" Type="http://schemas.openxmlformats.org/officeDocument/2006/relationships/slideLayout" Target="../slideLayouts/slideLayout305.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34" Type="http://schemas.openxmlformats.org/officeDocument/2006/relationships/slideLayout" Target="../slideLayouts/slideLayout300.xml"/><Relationship Id="rId42" Type="http://schemas.openxmlformats.org/officeDocument/2006/relationships/slideLayout" Target="../slideLayouts/slideLayout308.xml"/><Relationship Id="rId47" Type="http://schemas.openxmlformats.org/officeDocument/2006/relationships/slideLayout" Target="../slideLayouts/slideLayout313.xml"/><Relationship Id="rId50" Type="http://schemas.openxmlformats.org/officeDocument/2006/relationships/slideLayout" Target="../slideLayouts/slideLayout316.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slideLayout" Target="../slideLayouts/slideLayout291.xml"/><Relationship Id="rId33" Type="http://schemas.openxmlformats.org/officeDocument/2006/relationships/slideLayout" Target="../slideLayouts/slideLayout299.xml"/><Relationship Id="rId38" Type="http://schemas.openxmlformats.org/officeDocument/2006/relationships/slideLayout" Target="../slideLayouts/slideLayout304.xml"/><Relationship Id="rId46" Type="http://schemas.openxmlformats.org/officeDocument/2006/relationships/slideLayout" Target="../slideLayouts/slideLayout312.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29" Type="http://schemas.openxmlformats.org/officeDocument/2006/relationships/slideLayout" Target="../slideLayouts/slideLayout295.xml"/><Relationship Id="rId41" Type="http://schemas.openxmlformats.org/officeDocument/2006/relationships/slideLayout" Target="../slideLayouts/slideLayout307.xml"/><Relationship Id="rId54" Type="http://schemas.openxmlformats.org/officeDocument/2006/relationships/image" Target="../media/image1.wmf"/><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slideLayout" Target="../slideLayouts/slideLayout290.xml"/><Relationship Id="rId32" Type="http://schemas.openxmlformats.org/officeDocument/2006/relationships/slideLayout" Target="../slideLayouts/slideLayout298.xml"/><Relationship Id="rId37" Type="http://schemas.openxmlformats.org/officeDocument/2006/relationships/slideLayout" Target="../slideLayouts/slideLayout303.xml"/><Relationship Id="rId40" Type="http://schemas.openxmlformats.org/officeDocument/2006/relationships/slideLayout" Target="../slideLayouts/slideLayout306.xml"/><Relationship Id="rId45" Type="http://schemas.openxmlformats.org/officeDocument/2006/relationships/slideLayout" Target="../slideLayouts/slideLayout311.xml"/><Relationship Id="rId53" Type="http://schemas.openxmlformats.org/officeDocument/2006/relationships/theme" Target="../theme/theme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slideLayout" Target="../slideLayouts/slideLayout289.xml"/><Relationship Id="rId28" Type="http://schemas.openxmlformats.org/officeDocument/2006/relationships/slideLayout" Target="../slideLayouts/slideLayout294.xml"/><Relationship Id="rId36" Type="http://schemas.openxmlformats.org/officeDocument/2006/relationships/slideLayout" Target="../slideLayouts/slideLayout302.xml"/><Relationship Id="rId49" Type="http://schemas.openxmlformats.org/officeDocument/2006/relationships/slideLayout" Target="../slideLayouts/slideLayout315.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31" Type="http://schemas.openxmlformats.org/officeDocument/2006/relationships/slideLayout" Target="../slideLayouts/slideLayout297.xml"/><Relationship Id="rId44" Type="http://schemas.openxmlformats.org/officeDocument/2006/relationships/slideLayout" Target="../slideLayouts/slideLayout310.xml"/><Relationship Id="rId52" Type="http://schemas.openxmlformats.org/officeDocument/2006/relationships/slideLayout" Target="../slideLayouts/slideLayout318.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 Id="rId27" Type="http://schemas.openxmlformats.org/officeDocument/2006/relationships/slideLayout" Target="../slideLayouts/slideLayout293.xml"/><Relationship Id="rId30" Type="http://schemas.openxmlformats.org/officeDocument/2006/relationships/slideLayout" Target="../slideLayouts/slideLayout296.xml"/><Relationship Id="rId35" Type="http://schemas.openxmlformats.org/officeDocument/2006/relationships/slideLayout" Target="../slideLayouts/slideLayout301.xml"/><Relationship Id="rId43" Type="http://schemas.openxmlformats.org/officeDocument/2006/relationships/slideLayout" Target="../slideLayouts/slideLayout309.xml"/><Relationship Id="rId48" Type="http://schemas.openxmlformats.org/officeDocument/2006/relationships/slideLayout" Target="../slideLayouts/slideLayout314.xml"/><Relationship Id="rId8" Type="http://schemas.openxmlformats.org/officeDocument/2006/relationships/slideLayout" Target="../slideLayouts/slideLayout274.xml"/><Relationship Id="rId51" Type="http://schemas.openxmlformats.org/officeDocument/2006/relationships/slideLayout" Target="../slideLayouts/slideLayout31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31.xml"/><Relationship Id="rId18" Type="http://schemas.openxmlformats.org/officeDocument/2006/relationships/slideLayout" Target="../slideLayouts/slideLayout336.xml"/><Relationship Id="rId26" Type="http://schemas.openxmlformats.org/officeDocument/2006/relationships/slideLayout" Target="../slideLayouts/slideLayout344.xml"/><Relationship Id="rId39" Type="http://schemas.openxmlformats.org/officeDocument/2006/relationships/slideLayout" Target="../slideLayouts/slideLayout357.xml"/><Relationship Id="rId3" Type="http://schemas.openxmlformats.org/officeDocument/2006/relationships/slideLayout" Target="../slideLayouts/slideLayout321.xml"/><Relationship Id="rId21" Type="http://schemas.openxmlformats.org/officeDocument/2006/relationships/slideLayout" Target="../slideLayouts/slideLayout339.xml"/><Relationship Id="rId34" Type="http://schemas.openxmlformats.org/officeDocument/2006/relationships/slideLayout" Target="../slideLayouts/slideLayout352.xml"/><Relationship Id="rId42" Type="http://schemas.openxmlformats.org/officeDocument/2006/relationships/slideLayout" Target="../slideLayouts/slideLayout360.xml"/><Relationship Id="rId47" Type="http://schemas.openxmlformats.org/officeDocument/2006/relationships/slideLayout" Target="../slideLayouts/slideLayout365.xml"/><Relationship Id="rId50" Type="http://schemas.openxmlformats.org/officeDocument/2006/relationships/slideLayout" Target="../slideLayouts/slideLayout368.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17" Type="http://schemas.openxmlformats.org/officeDocument/2006/relationships/slideLayout" Target="../slideLayouts/slideLayout335.xml"/><Relationship Id="rId25" Type="http://schemas.openxmlformats.org/officeDocument/2006/relationships/slideLayout" Target="../slideLayouts/slideLayout343.xml"/><Relationship Id="rId33" Type="http://schemas.openxmlformats.org/officeDocument/2006/relationships/slideLayout" Target="../slideLayouts/slideLayout351.xml"/><Relationship Id="rId38" Type="http://schemas.openxmlformats.org/officeDocument/2006/relationships/slideLayout" Target="../slideLayouts/slideLayout356.xml"/><Relationship Id="rId46" Type="http://schemas.openxmlformats.org/officeDocument/2006/relationships/slideLayout" Target="../slideLayouts/slideLayout364.xml"/><Relationship Id="rId2" Type="http://schemas.openxmlformats.org/officeDocument/2006/relationships/slideLayout" Target="../slideLayouts/slideLayout320.xml"/><Relationship Id="rId16" Type="http://schemas.openxmlformats.org/officeDocument/2006/relationships/slideLayout" Target="../slideLayouts/slideLayout334.xml"/><Relationship Id="rId20" Type="http://schemas.openxmlformats.org/officeDocument/2006/relationships/slideLayout" Target="../slideLayouts/slideLayout338.xml"/><Relationship Id="rId29" Type="http://schemas.openxmlformats.org/officeDocument/2006/relationships/slideLayout" Target="../slideLayouts/slideLayout347.xml"/><Relationship Id="rId41" Type="http://schemas.openxmlformats.org/officeDocument/2006/relationships/slideLayout" Target="../slideLayouts/slideLayout359.xml"/><Relationship Id="rId54" Type="http://schemas.openxmlformats.org/officeDocument/2006/relationships/image" Target="../media/image1.wmf"/><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24" Type="http://schemas.openxmlformats.org/officeDocument/2006/relationships/slideLayout" Target="../slideLayouts/slideLayout342.xml"/><Relationship Id="rId32" Type="http://schemas.openxmlformats.org/officeDocument/2006/relationships/slideLayout" Target="../slideLayouts/slideLayout350.xml"/><Relationship Id="rId37" Type="http://schemas.openxmlformats.org/officeDocument/2006/relationships/slideLayout" Target="../slideLayouts/slideLayout355.xml"/><Relationship Id="rId40" Type="http://schemas.openxmlformats.org/officeDocument/2006/relationships/slideLayout" Target="../slideLayouts/slideLayout358.xml"/><Relationship Id="rId45" Type="http://schemas.openxmlformats.org/officeDocument/2006/relationships/slideLayout" Target="../slideLayouts/slideLayout363.xml"/><Relationship Id="rId53" Type="http://schemas.openxmlformats.org/officeDocument/2006/relationships/theme" Target="../theme/theme8.xml"/><Relationship Id="rId5" Type="http://schemas.openxmlformats.org/officeDocument/2006/relationships/slideLayout" Target="../slideLayouts/slideLayout323.xml"/><Relationship Id="rId15" Type="http://schemas.openxmlformats.org/officeDocument/2006/relationships/slideLayout" Target="../slideLayouts/slideLayout333.xml"/><Relationship Id="rId23" Type="http://schemas.openxmlformats.org/officeDocument/2006/relationships/slideLayout" Target="../slideLayouts/slideLayout341.xml"/><Relationship Id="rId28" Type="http://schemas.openxmlformats.org/officeDocument/2006/relationships/slideLayout" Target="../slideLayouts/slideLayout346.xml"/><Relationship Id="rId36" Type="http://schemas.openxmlformats.org/officeDocument/2006/relationships/slideLayout" Target="../slideLayouts/slideLayout354.xml"/><Relationship Id="rId49" Type="http://schemas.openxmlformats.org/officeDocument/2006/relationships/slideLayout" Target="../slideLayouts/slideLayout367.xml"/><Relationship Id="rId10" Type="http://schemas.openxmlformats.org/officeDocument/2006/relationships/slideLayout" Target="../slideLayouts/slideLayout328.xml"/><Relationship Id="rId19" Type="http://schemas.openxmlformats.org/officeDocument/2006/relationships/slideLayout" Target="../slideLayouts/slideLayout337.xml"/><Relationship Id="rId31" Type="http://schemas.openxmlformats.org/officeDocument/2006/relationships/slideLayout" Target="../slideLayouts/slideLayout349.xml"/><Relationship Id="rId44" Type="http://schemas.openxmlformats.org/officeDocument/2006/relationships/slideLayout" Target="../slideLayouts/slideLayout362.xml"/><Relationship Id="rId52" Type="http://schemas.openxmlformats.org/officeDocument/2006/relationships/slideLayout" Target="../slideLayouts/slideLayout370.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slideLayout" Target="../slideLayouts/slideLayout332.xml"/><Relationship Id="rId22" Type="http://schemas.openxmlformats.org/officeDocument/2006/relationships/slideLayout" Target="../slideLayouts/slideLayout340.xml"/><Relationship Id="rId27" Type="http://schemas.openxmlformats.org/officeDocument/2006/relationships/slideLayout" Target="../slideLayouts/slideLayout345.xml"/><Relationship Id="rId30" Type="http://schemas.openxmlformats.org/officeDocument/2006/relationships/slideLayout" Target="../slideLayouts/slideLayout348.xml"/><Relationship Id="rId35" Type="http://schemas.openxmlformats.org/officeDocument/2006/relationships/slideLayout" Target="../slideLayouts/slideLayout353.xml"/><Relationship Id="rId43" Type="http://schemas.openxmlformats.org/officeDocument/2006/relationships/slideLayout" Target="../slideLayouts/slideLayout361.xml"/><Relationship Id="rId48" Type="http://schemas.openxmlformats.org/officeDocument/2006/relationships/slideLayout" Target="../slideLayouts/slideLayout366.xml"/><Relationship Id="rId8" Type="http://schemas.openxmlformats.org/officeDocument/2006/relationships/slideLayout" Target="../slideLayouts/slideLayout326.xml"/><Relationship Id="rId51" Type="http://schemas.openxmlformats.org/officeDocument/2006/relationships/slideLayout" Target="../slideLayouts/slideLayout36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slideLayout" Target="../slideLayouts/slideLayout409.xml"/><Relationship Id="rId3" Type="http://schemas.openxmlformats.org/officeDocument/2006/relationships/slideLayout" Target="../slideLayouts/slideLayout373.xml"/><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42" Type="http://schemas.openxmlformats.org/officeDocument/2006/relationships/slideLayout" Target="../slideLayouts/slideLayout412.xml"/><Relationship Id="rId47" Type="http://schemas.openxmlformats.org/officeDocument/2006/relationships/slideLayout" Target="../slideLayouts/slideLayout417.xml"/><Relationship Id="rId50" Type="http://schemas.openxmlformats.org/officeDocument/2006/relationships/slideLayout" Target="../slideLayouts/slideLayout420.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slideLayout" Target="../slideLayouts/slideLayout408.xml"/><Relationship Id="rId46" Type="http://schemas.openxmlformats.org/officeDocument/2006/relationships/slideLayout" Target="../slideLayouts/slideLayout416.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41" Type="http://schemas.openxmlformats.org/officeDocument/2006/relationships/slideLayout" Target="../slideLayouts/slideLayout411.xml"/><Relationship Id="rId54" Type="http://schemas.openxmlformats.org/officeDocument/2006/relationships/image" Target="../media/image1.wmf"/><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40" Type="http://schemas.openxmlformats.org/officeDocument/2006/relationships/slideLayout" Target="../slideLayouts/slideLayout410.xml"/><Relationship Id="rId45" Type="http://schemas.openxmlformats.org/officeDocument/2006/relationships/slideLayout" Target="../slideLayouts/slideLayout415.xml"/><Relationship Id="rId53" Type="http://schemas.openxmlformats.org/officeDocument/2006/relationships/theme" Target="../theme/theme9.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49" Type="http://schemas.openxmlformats.org/officeDocument/2006/relationships/slideLayout" Target="../slideLayouts/slideLayout419.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4" Type="http://schemas.openxmlformats.org/officeDocument/2006/relationships/slideLayout" Target="../slideLayouts/slideLayout414.xml"/><Relationship Id="rId52" Type="http://schemas.openxmlformats.org/officeDocument/2006/relationships/slideLayout" Target="../slideLayouts/slideLayout422.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43" Type="http://schemas.openxmlformats.org/officeDocument/2006/relationships/slideLayout" Target="../slideLayouts/slideLayout413.xml"/><Relationship Id="rId48" Type="http://schemas.openxmlformats.org/officeDocument/2006/relationships/slideLayout" Target="../slideLayouts/slideLayout418.xml"/><Relationship Id="rId8" Type="http://schemas.openxmlformats.org/officeDocument/2006/relationships/slideLayout" Target="../slideLayouts/slideLayout378.xml"/><Relationship Id="rId51" Type="http://schemas.openxmlformats.org/officeDocument/2006/relationships/slideLayout" Target="../slideLayouts/slideLayout4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PUBLIC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7812067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286335072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 id="2147484119" r:id="rId25"/>
    <p:sldLayoutId id="2147484120" r:id="rId26"/>
    <p:sldLayoutId id="2147484121" r:id="rId27"/>
    <p:sldLayoutId id="2147484122" r:id="rId28"/>
    <p:sldLayoutId id="2147484123" r:id="rId29"/>
    <p:sldLayoutId id="2147484124" r:id="rId30"/>
    <p:sldLayoutId id="2147484125" r:id="rId31"/>
    <p:sldLayoutId id="2147484126" r:id="rId32"/>
    <p:sldLayoutId id="2147484127" r:id="rId33"/>
    <p:sldLayoutId id="2147484128" r:id="rId34"/>
    <p:sldLayoutId id="2147484129" r:id="rId35"/>
    <p:sldLayoutId id="2147484130" r:id="rId36"/>
    <p:sldLayoutId id="2147484131" r:id="rId37"/>
    <p:sldLayoutId id="2147484132" r:id="rId38"/>
    <p:sldLayoutId id="2147484133" r:id="rId39"/>
    <p:sldLayoutId id="2147484134" r:id="rId40"/>
    <p:sldLayoutId id="2147484135" r:id="rId41"/>
    <p:sldLayoutId id="2147484136" r:id="rId42"/>
    <p:sldLayoutId id="2147484137" r:id="rId43"/>
    <p:sldLayoutId id="2147484138" r:id="rId44"/>
    <p:sldLayoutId id="2147484139" r:id="rId45"/>
    <p:sldLayoutId id="2147484140" r:id="rId46"/>
    <p:sldLayoutId id="2147484141" r:id="rId47"/>
    <p:sldLayoutId id="2147484142" r:id="rId48"/>
    <p:sldLayoutId id="2147484143" r:id="rId49"/>
    <p:sldLayoutId id="2147484144" r:id="rId50"/>
    <p:sldLayoutId id="2147484145" r:id="rId51"/>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1089418525"/>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 id="2147484169" r:id="rId22"/>
    <p:sldLayoutId id="2147484170" r:id="rId23"/>
    <p:sldLayoutId id="2147484171" r:id="rId24"/>
    <p:sldLayoutId id="2147484172" r:id="rId25"/>
    <p:sldLayoutId id="2147484173" r:id="rId26"/>
    <p:sldLayoutId id="2147484174" r:id="rId27"/>
    <p:sldLayoutId id="2147484175" r:id="rId28"/>
    <p:sldLayoutId id="2147484176" r:id="rId29"/>
    <p:sldLayoutId id="2147484177" r:id="rId30"/>
    <p:sldLayoutId id="2147484178" r:id="rId31"/>
    <p:sldLayoutId id="2147484179" r:id="rId32"/>
    <p:sldLayoutId id="2147484180" r:id="rId33"/>
    <p:sldLayoutId id="2147484181" r:id="rId34"/>
    <p:sldLayoutId id="2147484182" r:id="rId35"/>
    <p:sldLayoutId id="2147484183" r:id="rId36"/>
    <p:sldLayoutId id="2147484184" r:id="rId37"/>
    <p:sldLayoutId id="2147484185" r:id="rId38"/>
    <p:sldLayoutId id="2147484186" r:id="rId39"/>
    <p:sldLayoutId id="2147484187" r:id="rId40"/>
    <p:sldLayoutId id="2147484188" r:id="rId41"/>
    <p:sldLayoutId id="2147484189" r:id="rId42"/>
    <p:sldLayoutId id="2147484190" r:id="rId43"/>
    <p:sldLayoutId id="2147484191" r:id="rId44"/>
    <p:sldLayoutId id="2147484192" r:id="rId45"/>
    <p:sldLayoutId id="2147484193" r:id="rId46"/>
    <p:sldLayoutId id="2147484194" r:id="rId47"/>
    <p:sldLayoutId id="2147484195" r:id="rId48"/>
    <p:sldLayoutId id="2147484196" r:id="rId49"/>
    <p:sldLayoutId id="2147484197" r:id="rId50"/>
    <p:sldLayoutId id="2147484198" r:id="rId51"/>
    <p:sldLayoutId id="2147484199"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28313464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0" r:id="rId20"/>
    <p:sldLayoutId id="2147484221" r:id="rId21"/>
    <p:sldLayoutId id="2147484222" r:id="rId22"/>
    <p:sldLayoutId id="2147484223" r:id="rId23"/>
    <p:sldLayoutId id="2147484224" r:id="rId24"/>
    <p:sldLayoutId id="2147484225" r:id="rId25"/>
    <p:sldLayoutId id="2147484226" r:id="rId26"/>
    <p:sldLayoutId id="2147484227" r:id="rId27"/>
    <p:sldLayoutId id="2147484228" r:id="rId28"/>
    <p:sldLayoutId id="2147484229" r:id="rId29"/>
    <p:sldLayoutId id="2147484230" r:id="rId30"/>
    <p:sldLayoutId id="2147484231" r:id="rId31"/>
    <p:sldLayoutId id="2147484232" r:id="rId32"/>
    <p:sldLayoutId id="2147484233" r:id="rId33"/>
    <p:sldLayoutId id="2147484234" r:id="rId34"/>
    <p:sldLayoutId id="2147484235" r:id="rId35"/>
    <p:sldLayoutId id="2147484236" r:id="rId36"/>
    <p:sldLayoutId id="2147484237" r:id="rId37"/>
    <p:sldLayoutId id="2147484238" r:id="rId38"/>
    <p:sldLayoutId id="2147484239" r:id="rId39"/>
    <p:sldLayoutId id="2147484240" r:id="rId40"/>
    <p:sldLayoutId id="2147484241" r:id="rId41"/>
    <p:sldLayoutId id="2147484242" r:id="rId42"/>
    <p:sldLayoutId id="2147484243" r:id="rId43"/>
    <p:sldLayoutId id="2147484244" r:id="rId44"/>
    <p:sldLayoutId id="2147484245" r:id="rId45"/>
    <p:sldLayoutId id="2147484246" r:id="rId46"/>
    <p:sldLayoutId id="2147484247" r:id="rId47"/>
    <p:sldLayoutId id="2147484248" r:id="rId48"/>
    <p:sldLayoutId id="2147484249" r:id="rId49"/>
    <p:sldLayoutId id="2147484250" r:id="rId50"/>
    <p:sldLayoutId id="2147484251" r:id="rId51"/>
    <p:sldLayoutId id="2147484252"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8"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3672587526"/>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 id="2147484280" r:id="rId27"/>
    <p:sldLayoutId id="2147484281" r:id="rId28"/>
    <p:sldLayoutId id="2147484282" r:id="rId29"/>
    <p:sldLayoutId id="2147484283" r:id="rId30"/>
    <p:sldLayoutId id="2147484284" r:id="rId31"/>
    <p:sldLayoutId id="2147484285" r:id="rId32"/>
    <p:sldLayoutId id="2147484286" r:id="rId33"/>
    <p:sldLayoutId id="2147484287" r:id="rId34"/>
    <p:sldLayoutId id="2147484288" r:id="rId35"/>
    <p:sldLayoutId id="2147484289" r:id="rId36"/>
    <p:sldLayoutId id="2147484290" r:id="rId37"/>
    <p:sldLayoutId id="2147484291" r:id="rId38"/>
    <p:sldLayoutId id="2147484292" r:id="rId39"/>
    <p:sldLayoutId id="2147484293" r:id="rId40"/>
    <p:sldLayoutId id="2147484294" r:id="rId41"/>
    <p:sldLayoutId id="2147484295" r:id="rId42"/>
    <p:sldLayoutId id="2147484296" r:id="rId43"/>
    <p:sldLayoutId id="2147484297" r:id="rId44"/>
    <p:sldLayoutId id="2147484298" r:id="rId45"/>
    <p:sldLayoutId id="2147484299" r:id="rId46"/>
    <p:sldLayoutId id="2147484300" r:id="rId47"/>
    <p:sldLayoutId id="2147484301" r:id="rId48"/>
    <p:sldLayoutId id="2147484302" r:id="rId49"/>
    <p:sldLayoutId id="2147484303" r:id="rId50"/>
    <p:sldLayoutId id="2147484304" r:id="rId51"/>
    <p:sldLayoutId id="2147484305" r:id="rId52"/>
    <p:sldLayoutId id="2147483660" r:id="rId53"/>
    <p:sldLayoutId id="2147483661" r:id="rId54"/>
    <p:sldLayoutId id="2147483662" r:id="rId55"/>
    <p:sldLayoutId id="2147483663" r:id="rId56"/>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custDataLst>
              <p:tags r:id="rId7"/>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1" name="Picture 10"/>
          <p:cNvPicPr>
            <a:picLocks/>
          </p:cNvPicPr>
          <p:nvPr/>
        </p:nvPicPr>
        <p:blipFill>
          <a:blip r:embed="rId8"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35549697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sldNum="0" hdr="0" dt="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175353746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 id="2147483771" r:id="rId48"/>
    <p:sldLayoutId id="2147483772" r:id="rId49"/>
    <p:sldLayoutId id="2147483773" r:id="rId50"/>
    <p:sldLayoutId id="2147483774" r:id="rId51"/>
    <p:sldLayoutId id="2147483775"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186027779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5"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42383098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0" r:id="rId41"/>
    <p:sldLayoutId id="2147483871" r:id="rId42"/>
    <p:sldLayoutId id="2147483872" r:id="rId43"/>
    <p:sldLayoutId id="2147483873" r:id="rId44"/>
    <p:sldLayoutId id="2147483874" r:id="rId45"/>
    <p:sldLayoutId id="2147483875" r:id="rId46"/>
    <p:sldLayoutId id="2147483876" r:id="rId47"/>
    <p:sldLayoutId id="2147483877" r:id="rId48"/>
    <p:sldLayoutId id="2147483878" r:id="rId49"/>
    <p:sldLayoutId id="2147483879" r:id="rId50"/>
    <p:sldLayoutId id="2147483880" r:id="rId51"/>
    <p:sldLayoutId id="2147483881" r:id="rId52"/>
    <p:sldLayoutId id="2147484306" r:id="rId53"/>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18182092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7812589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 id="2147483969" r:id="rId34"/>
    <p:sldLayoutId id="2147483970" r:id="rId35"/>
    <p:sldLayoutId id="2147483971" r:id="rId36"/>
    <p:sldLayoutId id="2147483972" r:id="rId37"/>
    <p:sldLayoutId id="2147483973" r:id="rId38"/>
    <p:sldLayoutId id="2147483974" r:id="rId39"/>
    <p:sldLayoutId id="2147483975" r:id="rId40"/>
    <p:sldLayoutId id="2147483976" r:id="rId41"/>
    <p:sldLayoutId id="2147483977" r:id="rId42"/>
    <p:sldLayoutId id="2147483978"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3987"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278172525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021" r:id="rId33"/>
    <p:sldLayoutId id="2147484022" r:id="rId34"/>
    <p:sldLayoutId id="2147484023" r:id="rId35"/>
    <p:sldLayoutId id="2147484024" r:id="rId36"/>
    <p:sldLayoutId id="2147484025" r:id="rId37"/>
    <p:sldLayoutId id="2147484026" r:id="rId38"/>
    <p:sldLayoutId id="2147484027" r:id="rId39"/>
    <p:sldLayoutId id="2147484028" r:id="rId40"/>
    <p:sldLayoutId id="2147484029" r:id="rId41"/>
    <p:sldLayoutId id="2147484030" r:id="rId42"/>
    <p:sldLayoutId id="2147484031" r:id="rId43"/>
    <p:sldLayoutId id="2147484032" r:id="rId44"/>
    <p:sldLayoutId id="2147484033" r:id="rId45"/>
    <p:sldLayoutId id="2147484034" r:id="rId46"/>
    <p:sldLayoutId id="2147484035" r:id="rId47"/>
    <p:sldLayoutId id="2147484036" r:id="rId48"/>
    <p:sldLayoutId id="2147484037" r:id="rId49"/>
    <p:sldLayoutId id="2147484038" r:id="rId50"/>
    <p:sldLayoutId id="2147484039" r:id="rId51"/>
    <p:sldLayoutId id="2147484040"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9968C886-B465-44B0-BEF4-C32CB2698401}" type="datetimeFigureOut">
              <a:rPr lang="en-GB" smtClean="0"/>
              <a:t>27/02/2023</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r>
              <a:rPr lang="en-GB" smtClean="0"/>
              <a:t>OFFICIAL USE </a:t>
            </a:r>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0C681E18-89C7-476E-B8EA-E90B28D5DE8A}" type="slidenum">
              <a:rPr lang="en-GB" smtClean="0"/>
              <a:t>‹#›</a:t>
            </a:fld>
            <a:endParaRPr lang="en-GB"/>
          </a:p>
        </p:txBody>
      </p:sp>
      <p:pic>
        <p:nvPicPr>
          <p:cNvPr id="10" name="Picture 9"/>
          <p:cNvPicPr>
            <a:picLocks/>
          </p:cNvPicPr>
          <p:nvPr/>
        </p:nvPicPr>
        <p:blipFill>
          <a:blip r:embed="rId54"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spTree>
    <p:extLst>
      <p:ext uri="{BB962C8B-B14F-4D97-AF65-F5344CB8AC3E}">
        <p14:creationId xmlns:p14="http://schemas.microsoft.com/office/powerpoint/2010/main" val="758141272"/>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 id="2147484078" r:id="rId37"/>
    <p:sldLayoutId id="2147484079" r:id="rId38"/>
    <p:sldLayoutId id="2147484080" r:id="rId39"/>
    <p:sldLayoutId id="2147484081" r:id="rId40"/>
    <p:sldLayoutId id="2147484082" r:id="rId41"/>
    <p:sldLayoutId id="2147484083" r:id="rId42"/>
    <p:sldLayoutId id="2147484084" r:id="rId43"/>
    <p:sldLayoutId id="2147484085" r:id="rId44"/>
    <p:sldLayoutId id="2147484086" r:id="rId45"/>
    <p:sldLayoutId id="2147484087" r:id="rId46"/>
    <p:sldLayoutId id="2147484088" r:id="rId47"/>
    <p:sldLayoutId id="2147484089" r:id="rId48"/>
    <p:sldLayoutId id="2147484090" r:id="rId49"/>
    <p:sldLayoutId id="2147484091" r:id="rId50"/>
    <p:sldLayoutId id="2147484092" r:id="rId51"/>
    <p:sldLayoutId id="2147484093" r:id="rId52"/>
  </p:sldLayoutIdLst>
  <p:hf sldNum="0" hd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pos="7265">
          <p15:clr>
            <a:srgbClr val="F26B43"/>
          </p15:clr>
        </p15:guide>
        <p15:guide id="3" orient="horz" pos="9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59.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21.xml"/><Relationship Id="rId7" Type="http://schemas.openxmlformats.org/officeDocument/2006/relationships/image" Target="../media/image9.png"/><Relationship Id="rId2" Type="http://schemas.openxmlformats.org/officeDocument/2006/relationships/tags" Target="../tags/tag86.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chart" Target="../charts/chart9.xml"/><Relationship Id="rId4" Type="http://schemas.openxmlformats.org/officeDocument/2006/relationships/notesSlide" Target="../notesSlides/notesSlide10.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3.xml"/><Relationship Id="rId2" Type="http://schemas.openxmlformats.org/officeDocument/2006/relationships/tags" Target="../tags/tag89.xml"/><Relationship Id="rId1" Type="http://schemas.openxmlformats.org/officeDocument/2006/relationships/themeOverride" Target="../theme/themeOverride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76.xml"/><Relationship Id="rId7" Type="http://schemas.openxmlformats.org/officeDocument/2006/relationships/diagramQuickStyle" Target="../diagrams/quickStyle1.xml"/><Relationship Id="rId2" Type="http://schemas.openxmlformats.org/officeDocument/2006/relationships/tags" Target="../tags/tag92.xml"/><Relationship Id="rId1" Type="http://schemas.openxmlformats.org/officeDocument/2006/relationships/themeOverride" Target="../theme/themeOverride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2.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28.xml"/><Relationship Id="rId2" Type="http://schemas.openxmlformats.org/officeDocument/2006/relationships/tags" Target="../tags/tag95.xml"/><Relationship Id="rId1" Type="http://schemas.openxmlformats.org/officeDocument/2006/relationships/themeOverride" Target="../theme/themeOverride1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583.xml"/><Relationship Id="rId7" Type="http://schemas.openxmlformats.org/officeDocument/2006/relationships/hyperlink" Target="mailto:LivnyE@ebrd.com" TargetMode="External"/><Relationship Id="rId2" Type="http://schemas.openxmlformats.org/officeDocument/2006/relationships/tags" Target="../tags/tag98.xml"/><Relationship Id="rId1" Type="http://schemas.openxmlformats.org/officeDocument/2006/relationships/themeOverride" Target="../theme/themeOverride12.xml"/><Relationship Id="rId6" Type="http://schemas.openxmlformats.org/officeDocument/2006/relationships/image" Target="../media/image19.jpeg"/><Relationship Id="rId5"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62.xml"/><Relationship Id="rId1" Type="http://schemas.openxmlformats.org/officeDocument/2006/relationships/themeOverride" Target="../theme/themeOverride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chart" Target="../charts/chart1.xml"/><Relationship Id="rId10"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65.xml"/><Relationship Id="rId1" Type="http://schemas.openxmlformats.org/officeDocument/2006/relationships/themeOverride" Target="../theme/themeOverride3.xml"/><Relationship Id="rId5" Type="http://schemas.openxmlformats.org/officeDocument/2006/relationships/chart" Target="../charts/chart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tags" Target="../tags/tag68.xml"/><Relationship Id="rId1" Type="http://schemas.openxmlformats.org/officeDocument/2006/relationships/themeOverride" Target="../theme/themeOverride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4.xml"/><Relationship Id="rId2" Type="http://schemas.openxmlformats.org/officeDocument/2006/relationships/tags" Target="../tags/tag71.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4.xml"/><Relationship Id="rId1" Type="http://schemas.openxmlformats.org/officeDocument/2006/relationships/tags" Target="../tags/tag7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4.xml"/><Relationship Id="rId1" Type="http://schemas.openxmlformats.org/officeDocument/2006/relationships/tags" Target="../tags/tag7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6.xml"/><Relationship Id="rId2" Type="http://schemas.openxmlformats.org/officeDocument/2006/relationships/tags" Target="../tags/tag80.xml"/><Relationship Id="rId1" Type="http://schemas.openxmlformats.org/officeDocument/2006/relationships/themeOverride" Target="../theme/themeOverride6.xml"/><Relationship Id="rId5" Type="http://schemas.openxmlformats.org/officeDocument/2006/relationships/chart" Target="../charts/chart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69.xml"/><Relationship Id="rId7" Type="http://schemas.openxmlformats.org/officeDocument/2006/relationships/image" Target="../media/image14.png"/><Relationship Id="rId2" Type="http://schemas.openxmlformats.org/officeDocument/2006/relationships/tags" Target="../tags/tag83.xml"/><Relationship Id="rId1" Type="http://schemas.openxmlformats.org/officeDocument/2006/relationships/themeOverride" Target="../theme/themeOverride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9.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958851" y="4429125"/>
            <a:ext cx="7718430" cy="1226460"/>
          </a:xfrm>
        </p:spPr>
        <p:txBody>
          <a:bodyPr/>
          <a:lstStyle/>
          <a:p>
            <a:r>
              <a:rPr lang="en-US" dirty="0"/>
              <a:t>E</a:t>
            </a:r>
            <a:r>
              <a:rPr lang="en-US" dirty="0" smtClean="0"/>
              <a:t>conomic outlook: Uzbekistan</a:t>
            </a:r>
            <a:endParaRPr lang="en-US" dirty="0"/>
          </a:p>
        </p:txBody>
      </p:sp>
      <p:sp>
        <p:nvSpPr>
          <p:cNvPr id="3" name="Text Placeholder 2"/>
          <p:cNvSpPr>
            <a:spLocks noGrp="1"/>
          </p:cNvSpPr>
          <p:nvPr>
            <p:ph type="body" sz="quarter" idx="10"/>
          </p:nvPr>
        </p:nvSpPr>
        <p:spPr/>
        <p:txBody>
          <a:bodyPr>
            <a:normAutofit/>
          </a:bodyPr>
          <a:lstStyle/>
          <a:p>
            <a:r>
              <a:rPr lang="en-GB" b="1" dirty="0" smtClean="0"/>
              <a:t>Eric </a:t>
            </a:r>
            <a:r>
              <a:rPr lang="en-GB" b="1" dirty="0"/>
              <a:t>Livny, Lead Regional Economist, Central Asia</a:t>
            </a:r>
          </a:p>
          <a:p>
            <a:r>
              <a:rPr lang="en-GB" dirty="0" smtClean="0"/>
              <a:t>February 2022</a:t>
            </a:r>
            <a:endParaRPr lang="en-GB" dirty="0"/>
          </a:p>
          <a:p>
            <a:endParaRPr lang="en-GB" dirty="0"/>
          </a:p>
        </p:txBody>
      </p:sp>
      <p:sp>
        <p:nvSpPr>
          <p:cNvPr id="4" name="BJPseudoFooter"/>
          <p:cNvSpPr txBox="1"/>
          <p:nvPr>
            <p:custDataLst>
              <p:tags r:id="rId2"/>
            </p:custDataLst>
          </p:nvPr>
        </p:nvSpPr>
        <p:spPr>
          <a:xfrm>
            <a:off x="127000" y="6614468"/>
            <a:ext cx="11938000" cy="230832"/>
          </a:xfrm>
          <a:prstGeom prst="rect">
            <a:avLst/>
          </a:prstGeom>
          <a:noFill/>
        </p:spPr>
        <p:txBody>
          <a:bodyPr vert="horz" wrap="square" rtlCol="0">
            <a:spAutoFit/>
          </a:bodyPr>
          <a:lstStyle/>
          <a:p>
            <a:pPr algn="ctr"/>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346620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74483" y="-1"/>
            <a:ext cx="8233582" cy="1080000"/>
          </a:xfrm>
        </p:spPr>
        <p:txBody>
          <a:bodyPr>
            <a:normAutofit/>
          </a:bodyPr>
          <a:lstStyle/>
          <a:p>
            <a:r>
              <a:rPr lang="en-GB" dirty="0" smtClean="0"/>
              <a:t>The main challenge facing </a:t>
            </a:r>
            <a:r>
              <a:rPr lang="en-GB" dirty="0"/>
              <a:t>all Central </a:t>
            </a:r>
            <a:r>
              <a:rPr lang="en-GB" dirty="0" smtClean="0"/>
              <a:t>Asian economies </a:t>
            </a:r>
            <a:r>
              <a:rPr lang="en-GB" dirty="0"/>
              <a:t>nowadays </a:t>
            </a:r>
            <a:r>
              <a:rPr lang="en-GB" dirty="0" smtClean="0"/>
              <a:t>are </a:t>
            </a:r>
            <a:r>
              <a:rPr lang="en-GB" dirty="0" smtClean="0">
                <a:solidFill>
                  <a:srgbClr val="FF0000"/>
                </a:solidFill>
              </a:rPr>
              <a:t>inflation </a:t>
            </a:r>
            <a:r>
              <a:rPr lang="en-GB" dirty="0" smtClean="0"/>
              <a:t>and the </a:t>
            </a:r>
            <a:r>
              <a:rPr lang="en-GB" dirty="0" smtClean="0">
                <a:solidFill>
                  <a:srgbClr val="FF0000"/>
                </a:solidFill>
              </a:rPr>
              <a:t>cost of borrowing</a:t>
            </a:r>
            <a:endParaRPr lang="en-GB" dirty="0">
              <a:solidFill>
                <a:srgbClr val="FF0000"/>
              </a:solidFill>
            </a:endParaRPr>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10</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392987812"/>
              </p:ext>
            </p:extLst>
          </p:nvPr>
        </p:nvGraphicFramePr>
        <p:xfrm>
          <a:off x="163938" y="1213766"/>
          <a:ext cx="6298052" cy="5050339"/>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8140845" y="1342069"/>
            <a:ext cx="3559239" cy="1077218"/>
          </a:xfrm>
          <a:prstGeom prst="rect">
            <a:avLst/>
          </a:prstGeom>
        </p:spPr>
        <p:txBody>
          <a:bodyPr wrap="square">
            <a:spAutoFit/>
          </a:bodyPr>
          <a:lstStyle/>
          <a:p>
            <a:r>
              <a:rPr lang="en-GB" sz="1600" dirty="0">
                <a:solidFill>
                  <a:schemeClr val="accent6"/>
                </a:solidFill>
                <a:latin typeface="+mn-lt"/>
              </a:rPr>
              <a:t>S</a:t>
            </a:r>
            <a:r>
              <a:rPr lang="en-GB" sz="1600" dirty="0" smtClean="0">
                <a:solidFill>
                  <a:schemeClr val="accent6"/>
                </a:solidFill>
                <a:latin typeface="+mn-lt"/>
              </a:rPr>
              <a:t>trong </a:t>
            </a:r>
            <a:r>
              <a:rPr lang="en-GB" sz="1600" b="1" dirty="0">
                <a:solidFill>
                  <a:schemeClr val="accent1">
                    <a:lumMod val="75000"/>
                  </a:schemeClr>
                </a:solidFill>
                <a:latin typeface="+mn-lt"/>
              </a:rPr>
              <a:t>growth of nominal wages </a:t>
            </a:r>
            <a:r>
              <a:rPr lang="en-GB" sz="1600" dirty="0" smtClean="0">
                <a:solidFill>
                  <a:schemeClr val="accent6"/>
                </a:solidFill>
                <a:latin typeface="+mn-lt"/>
              </a:rPr>
              <a:t>coupled </a:t>
            </a:r>
            <a:r>
              <a:rPr lang="en-GB" sz="1600" dirty="0">
                <a:solidFill>
                  <a:schemeClr val="accent6"/>
                </a:solidFill>
                <a:latin typeface="+mn-lt"/>
              </a:rPr>
              <a:t>with a </a:t>
            </a:r>
            <a:r>
              <a:rPr lang="en-GB" sz="1600" b="1" dirty="0">
                <a:solidFill>
                  <a:schemeClr val="accent1">
                    <a:lumMod val="75000"/>
                  </a:schemeClr>
                </a:solidFill>
                <a:latin typeface="+mn-lt"/>
              </a:rPr>
              <a:t>surge in transport, food and commodity prices</a:t>
            </a:r>
            <a:r>
              <a:rPr lang="en-GB" sz="1600" dirty="0">
                <a:solidFill>
                  <a:schemeClr val="accent1">
                    <a:lumMod val="75000"/>
                  </a:schemeClr>
                </a:solidFill>
                <a:latin typeface="+mn-lt"/>
              </a:rPr>
              <a:t> </a:t>
            </a:r>
            <a:r>
              <a:rPr lang="en-GB" sz="1600" dirty="0">
                <a:solidFill>
                  <a:schemeClr val="accent6"/>
                </a:solidFill>
                <a:latin typeface="+mn-lt"/>
              </a:rPr>
              <a:t>added to inflationary </a:t>
            </a:r>
            <a:r>
              <a:rPr lang="en-GB" sz="1600" dirty="0" smtClean="0">
                <a:solidFill>
                  <a:schemeClr val="accent6"/>
                </a:solidFill>
                <a:latin typeface="+mn-lt"/>
              </a:rPr>
              <a:t>pressures</a:t>
            </a:r>
            <a:endParaRPr lang="en-GB" sz="1600" dirty="0">
              <a:solidFill>
                <a:schemeClr val="accent6"/>
              </a:solidFill>
              <a:latin typeface="+mn-lt"/>
            </a:endParaRPr>
          </a:p>
        </p:txBody>
      </p:sp>
      <p:sp>
        <p:nvSpPr>
          <p:cNvPr id="6" name="Rectangle 5"/>
          <p:cNvSpPr/>
          <p:nvPr/>
        </p:nvSpPr>
        <p:spPr>
          <a:xfrm>
            <a:off x="1122896" y="1213766"/>
            <a:ext cx="4663008" cy="646331"/>
          </a:xfrm>
          <a:prstGeom prst="rect">
            <a:avLst/>
          </a:prstGeom>
        </p:spPr>
        <p:txBody>
          <a:bodyPr wrap="none">
            <a:spAutoFit/>
          </a:bodyPr>
          <a:lstStyle/>
          <a:p>
            <a:r>
              <a:rPr lang="en-GB" dirty="0" smtClean="0">
                <a:solidFill>
                  <a:schemeClr val="accent6"/>
                </a:solidFill>
                <a:latin typeface="+mj-lt"/>
              </a:rPr>
              <a:t>In H2 </a:t>
            </a:r>
            <a:r>
              <a:rPr lang="en-GB" dirty="0">
                <a:solidFill>
                  <a:schemeClr val="accent6"/>
                </a:solidFill>
                <a:latin typeface="+mj-lt"/>
              </a:rPr>
              <a:t>2022, Kazakhstan has emerged as the </a:t>
            </a:r>
            <a:r>
              <a:rPr lang="en-GB" dirty="0" smtClean="0">
                <a:solidFill>
                  <a:schemeClr val="accent6"/>
                </a:solidFill>
                <a:latin typeface="+mj-lt"/>
              </a:rPr>
              <a:t/>
            </a:r>
            <a:br>
              <a:rPr lang="en-GB" dirty="0" smtClean="0">
                <a:solidFill>
                  <a:schemeClr val="accent6"/>
                </a:solidFill>
                <a:latin typeface="+mj-lt"/>
              </a:rPr>
            </a:br>
            <a:r>
              <a:rPr lang="en-GB" dirty="0" smtClean="0">
                <a:solidFill>
                  <a:schemeClr val="accent1">
                    <a:lumMod val="75000"/>
                  </a:schemeClr>
                </a:solidFill>
                <a:latin typeface="+mj-lt"/>
              </a:rPr>
              <a:t>regional </a:t>
            </a:r>
            <a:r>
              <a:rPr lang="en-GB" dirty="0">
                <a:solidFill>
                  <a:schemeClr val="accent1">
                    <a:lumMod val="75000"/>
                  </a:schemeClr>
                </a:solidFill>
                <a:latin typeface="+mj-lt"/>
              </a:rPr>
              <a:t>leader in </a:t>
            </a:r>
            <a:r>
              <a:rPr lang="en-GB" dirty="0" smtClean="0">
                <a:solidFill>
                  <a:schemeClr val="accent1">
                    <a:lumMod val="75000"/>
                  </a:schemeClr>
                </a:solidFill>
                <a:latin typeface="+mj-lt"/>
              </a:rPr>
              <a:t>inflation!</a:t>
            </a:r>
          </a:p>
        </p:txBody>
      </p:sp>
      <p:pic>
        <p:nvPicPr>
          <p:cNvPr id="10" name="Picture 16" descr="Agriculture - Field Crops Png Black And White Transparent PNG - 620x508 -  Free Download on N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498" y="1633176"/>
            <a:ext cx="435487" cy="495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Investment Icon Graphic by back1design1 · Creative Fabrica"/>
          <p:cNvPicPr>
            <a:picLocks noChangeAspect="1" noChangeArrowheads="1"/>
          </p:cNvPicPr>
          <p:nvPr/>
        </p:nvPicPr>
        <p:blipFill rotWithShape="1">
          <a:blip r:embed="rId7">
            <a:extLst>
              <a:ext uri="{28A0092B-C50C-407E-A947-70E740481C1C}">
                <a14:useLocalDpi xmlns:a14="http://schemas.microsoft.com/office/drawing/2010/main" val="0"/>
              </a:ext>
            </a:extLst>
          </a:blip>
          <a:srcRect l="23204" t="-1" r="25248" b="8652"/>
          <a:stretch/>
        </p:blipFill>
        <p:spPr bwMode="auto">
          <a:xfrm>
            <a:off x="6976681" y="1745224"/>
            <a:ext cx="590048" cy="6923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lary Icon - Free PNG &amp; SVG 1514715 - Noun Proj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904" y="128660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nsportation - Free transport ic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9415" y="1493309"/>
            <a:ext cx="447102" cy="4471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738038" y="1131386"/>
            <a:ext cx="5047907" cy="1397573"/>
          </a:xfrm>
          <a:prstGeom prst="rect">
            <a:avLst/>
          </a:prstGeom>
          <a:noFill/>
          <a:ln w="12700">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4" name="Rectangle 13"/>
          <p:cNvSpPr/>
          <p:nvPr/>
        </p:nvSpPr>
        <p:spPr>
          <a:xfrm>
            <a:off x="6699419" y="5599064"/>
            <a:ext cx="5106093" cy="584775"/>
          </a:xfrm>
          <a:prstGeom prst="rect">
            <a:avLst/>
          </a:prstGeom>
        </p:spPr>
        <p:txBody>
          <a:bodyPr wrap="square">
            <a:spAutoFit/>
          </a:bodyPr>
          <a:lstStyle/>
          <a:p>
            <a:r>
              <a:rPr lang="en-GB" sz="1600" dirty="0" smtClean="0">
                <a:solidFill>
                  <a:schemeClr val="accent6"/>
                </a:solidFill>
                <a:latin typeface="+mn-lt"/>
              </a:rPr>
              <a:t>Despite </a:t>
            </a:r>
            <a:r>
              <a:rPr lang="en-GB" sz="1600" b="1" dirty="0" smtClean="0">
                <a:solidFill>
                  <a:schemeClr val="accent1">
                    <a:lumMod val="75000"/>
                  </a:schemeClr>
                </a:solidFill>
                <a:latin typeface="+mn-lt"/>
              </a:rPr>
              <a:t>monetary </a:t>
            </a:r>
            <a:r>
              <a:rPr lang="en-GB" sz="1600" b="1" dirty="0">
                <a:solidFill>
                  <a:schemeClr val="accent1">
                    <a:lumMod val="75000"/>
                  </a:schemeClr>
                </a:solidFill>
                <a:latin typeface="+mn-lt"/>
              </a:rPr>
              <a:t>tightening </a:t>
            </a:r>
            <a:r>
              <a:rPr lang="en-GB" sz="1600" dirty="0" smtClean="0">
                <a:solidFill>
                  <a:schemeClr val="accent6"/>
                </a:solidFill>
                <a:latin typeface="+mn-lt"/>
              </a:rPr>
              <a:t>inflation persists, reflecting a </a:t>
            </a:r>
            <a:r>
              <a:rPr lang="en-GB" sz="1600" dirty="0">
                <a:solidFill>
                  <a:schemeClr val="accent6"/>
                </a:solidFill>
                <a:latin typeface="+mn-lt"/>
              </a:rPr>
              <a:t>continuation of </a:t>
            </a:r>
            <a:r>
              <a:rPr lang="en-GB" sz="1600" b="1" dirty="0">
                <a:solidFill>
                  <a:schemeClr val="accent1">
                    <a:lumMod val="75000"/>
                  </a:schemeClr>
                </a:solidFill>
                <a:latin typeface="+mn-lt"/>
              </a:rPr>
              <a:t>generous fiscal </a:t>
            </a:r>
            <a:r>
              <a:rPr lang="en-GB" sz="1600" b="1" dirty="0" smtClean="0">
                <a:solidFill>
                  <a:schemeClr val="accent1">
                    <a:lumMod val="75000"/>
                  </a:schemeClr>
                </a:solidFill>
                <a:latin typeface="+mn-lt"/>
              </a:rPr>
              <a:t>policies</a:t>
            </a:r>
            <a:endParaRPr lang="en-GB" sz="1600" b="1" dirty="0">
              <a:solidFill>
                <a:schemeClr val="accent1">
                  <a:lumMod val="75000"/>
                </a:schemeClr>
              </a:solidFill>
              <a:latin typeface="+mn-lt"/>
            </a:endParaRPr>
          </a:p>
        </p:txBody>
      </p:sp>
      <p:sp>
        <p:nvSpPr>
          <p:cNvPr id="7" name="Footer Placeholder 6"/>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589657604"/>
              </p:ext>
            </p:extLst>
          </p:nvPr>
        </p:nvGraphicFramePr>
        <p:xfrm>
          <a:off x="6752135" y="2739642"/>
          <a:ext cx="5000663" cy="2726690"/>
        </p:xfrm>
        <a:graphic>
          <a:graphicData uri="http://schemas.openxmlformats.org/drawingml/2006/table">
            <a:tbl>
              <a:tblPr firstRow="1" firstCol="1" bandRow="1"/>
              <a:tblGrid>
                <a:gridCol w="977206">
                  <a:extLst>
                    <a:ext uri="{9D8B030D-6E8A-4147-A177-3AD203B41FA5}">
                      <a16:colId xmlns:a16="http://schemas.microsoft.com/office/drawing/2014/main" val="420431664"/>
                    </a:ext>
                  </a:extLst>
                </a:gridCol>
                <a:gridCol w="1026684">
                  <a:extLst>
                    <a:ext uri="{9D8B030D-6E8A-4147-A177-3AD203B41FA5}">
                      <a16:colId xmlns:a16="http://schemas.microsoft.com/office/drawing/2014/main" val="690366918"/>
                    </a:ext>
                  </a:extLst>
                </a:gridCol>
                <a:gridCol w="1022900">
                  <a:extLst>
                    <a:ext uri="{9D8B030D-6E8A-4147-A177-3AD203B41FA5}">
                      <a16:colId xmlns:a16="http://schemas.microsoft.com/office/drawing/2014/main" val="155230031"/>
                    </a:ext>
                  </a:extLst>
                </a:gridCol>
                <a:gridCol w="1033777">
                  <a:extLst>
                    <a:ext uri="{9D8B030D-6E8A-4147-A177-3AD203B41FA5}">
                      <a16:colId xmlns:a16="http://schemas.microsoft.com/office/drawing/2014/main" val="1302347052"/>
                    </a:ext>
                  </a:extLst>
                </a:gridCol>
                <a:gridCol w="940096">
                  <a:extLst>
                    <a:ext uri="{9D8B030D-6E8A-4147-A177-3AD203B41FA5}">
                      <a16:colId xmlns:a16="http://schemas.microsoft.com/office/drawing/2014/main" val="702932524"/>
                    </a:ext>
                  </a:extLst>
                </a:gridCol>
              </a:tblGrid>
              <a:tr h="215900">
                <a:tc rowSpan="2">
                  <a:txBody>
                    <a:bodyPr/>
                    <a:lstStyle/>
                    <a:p>
                      <a:pPr algn="ctr" rtl="0" fontAlgn="ctr"/>
                      <a:r>
                        <a:rPr lang="en-GB" sz="1200" b="1" i="0" u="none" strike="noStrike">
                          <a:solidFill>
                            <a:srgbClr val="FFFFFF"/>
                          </a:solidFill>
                          <a:effectLst/>
                          <a:latin typeface="Franklin Gothic Book" panose="020B0503020102020204" pitchFamily="34" charset="0"/>
                        </a:rPr>
                        <a:t>Country</a:t>
                      </a:r>
                    </a:p>
                  </a:txBody>
                  <a:tcPr marL="6350" marR="6350" marT="635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9B"/>
                    </a:solidFill>
                  </a:tcPr>
                </a:tc>
                <a:tc gridSpan="2">
                  <a:txBody>
                    <a:bodyPr/>
                    <a:lstStyle/>
                    <a:p>
                      <a:pPr algn="ctr" rtl="0" fontAlgn="ctr"/>
                      <a:r>
                        <a:rPr lang="en-GB" sz="1200" b="1" i="0" u="none" strike="noStrike" dirty="0">
                          <a:solidFill>
                            <a:srgbClr val="FFFFFF"/>
                          </a:solidFill>
                          <a:effectLst/>
                          <a:latin typeface="Franklin Gothic Book" panose="020B0503020102020204" pitchFamily="34" charset="0"/>
                        </a:rPr>
                        <a:t>Inflation</a:t>
                      </a:r>
                    </a:p>
                  </a:txBody>
                  <a:tcPr marL="6350" marR="6350" marT="6350" marB="0" anchor="ctr">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9B"/>
                    </a:solidFill>
                  </a:tcPr>
                </a:tc>
                <a:tc hMerge="1">
                  <a:txBody>
                    <a:bodyPr/>
                    <a:lstStyle/>
                    <a:p>
                      <a:endParaRPr lang="en-GB"/>
                    </a:p>
                  </a:txBody>
                  <a:tcPr/>
                </a:tc>
                <a:tc gridSpan="2">
                  <a:txBody>
                    <a:bodyPr/>
                    <a:lstStyle/>
                    <a:p>
                      <a:pPr algn="ctr" rtl="0" fontAlgn="ctr"/>
                      <a:r>
                        <a:rPr lang="en-GB" sz="1200" b="1" i="0" u="none" strike="noStrike" dirty="0">
                          <a:solidFill>
                            <a:srgbClr val="FFFFFF"/>
                          </a:solidFill>
                          <a:effectLst/>
                          <a:latin typeface="Franklin Gothic Book" panose="020B0503020102020204" pitchFamily="34" charset="0"/>
                        </a:rPr>
                        <a:t>Policy rate</a:t>
                      </a:r>
                    </a:p>
                  </a:txBody>
                  <a:tcPr marL="6350" marR="6350" marT="6350" marB="0" anchor="ctr">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39B"/>
                    </a:solidFill>
                  </a:tcPr>
                </a:tc>
                <a:tc hMerge="1">
                  <a:txBody>
                    <a:bodyPr/>
                    <a:lstStyle/>
                    <a:p>
                      <a:endParaRPr lang="en-GB"/>
                    </a:p>
                  </a:txBody>
                  <a:tcPr/>
                </a:tc>
                <a:extLst>
                  <a:ext uri="{0D108BD9-81ED-4DB2-BD59-A6C34878D82A}">
                    <a16:rowId xmlns:a16="http://schemas.microsoft.com/office/drawing/2014/main" val="1205161288"/>
                  </a:ext>
                </a:extLst>
              </a:tr>
              <a:tr h="412750">
                <a:tc vMerge="1">
                  <a:txBody>
                    <a:bodyPr/>
                    <a:lstStyle/>
                    <a:p>
                      <a:endParaRPr lang="en-GB"/>
                    </a:p>
                  </a:txBody>
                  <a:tcPr/>
                </a:tc>
                <a:tc>
                  <a:txBody>
                    <a:bodyPr/>
                    <a:lstStyle/>
                    <a:p>
                      <a:pPr algn="ctr" rtl="0" fontAlgn="ctr"/>
                      <a:r>
                        <a:rPr lang="en-GB" sz="1200" b="0" i="0" u="none" strike="noStrike" dirty="0">
                          <a:solidFill>
                            <a:srgbClr val="000000"/>
                          </a:solidFill>
                          <a:effectLst/>
                          <a:latin typeface="Franklin Gothic Book" panose="020B0503020102020204" pitchFamily="34" charset="0"/>
                        </a:rPr>
                        <a:t>December</a:t>
                      </a:r>
                    </a:p>
                  </a:txBody>
                  <a:tcPr marL="6350" marR="6350" marT="635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8DEFF"/>
                    </a:solidFill>
                  </a:tcPr>
                </a:tc>
                <a:tc>
                  <a:txBody>
                    <a:bodyPr/>
                    <a:lstStyle/>
                    <a:p>
                      <a:pPr algn="ctr" rtl="0" fontAlgn="ctr"/>
                      <a:r>
                        <a:rPr lang="en-GB" sz="1200" b="0" i="0" u="none" strike="noStrike" dirty="0">
                          <a:solidFill>
                            <a:srgbClr val="000000"/>
                          </a:solidFill>
                          <a:effectLst/>
                          <a:latin typeface="Franklin Gothic Book" panose="020B0503020102020204" pitchFamily="34" charset="0"/>
                        </a:rPr>
                        <a:t>January</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8DEFF"/>
                    </a:solidFill>
                  </a:tcPr>
                </a:tc>
                <a:tc>
                  <a:txBody>
                    <a:bodyPr/>
                    <a:lstStyle/>
                    <a:p>
                      <a:pPr algn="l" rtl="0" fontAlgn="ctr"/>
                      <a:r>
                        <a:rPr lang="en-GB" sz="1200" b="0" i="0" u="none" strike="noStrike">
                          <a:solidFill>
                            <a:srgbClr val="000000"/>
                          </a:solidFill>
                          <a:effectLst/>
                          <a:latin typeface="Franklin Gothic Book" panose="020B0503020102020204" pitchFamily="34" charset="0"/>
                        </a:rPr>
                        <a:t>Previous rate</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8DEFF"/>
                    </a:solidFill>
                  </a:tcPr>
                </a:tc>
                <a:tc>
                  <a:txBody>
                    <a:bodyPr/>
                    <a:lstStyle/>
                    <a:p>
                      <a:pPr algn="l" rtl="0" fontAlgn="ctr"/>
                      <a:r>
                        <a:rPr lang="en-GB" sz="1200" b="0" i="0" u="none" strike="noStrike">
                          <a:solidFill>
                            <a:srgbClr val="000000"/>
                          </a:solidFill>
                          <a:effectLst/>
                          <a:latin typeface="Franklin Gothic Book" panose="020B0503020102020204" pitchFamily="34" charset="0"/>
                        </a:rPr>
                        <a:t>Current rate</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8DEFF"/>
                    </a:solidFill>
                  </a:tcPr>
                </a:tc>
                <a:extLst>
                  <a:ext uri="{0D108BD9-81ED-4DB2-BD59-A6C34878D82A}">
                    <a16:rowId xmlns:a16="http://schemas.microsoft.com/office/drawing/2014/main" val="218834001"/>
                  </a:ext>
                </a:extLst>
              </a:tr>
              <a:tr h="0">
                <a:tc>
                  <a:txBody>
                    <a:bodyPr/>
                    <a:lstStyle/>
                    <a:p>
                      <a:pPr algn="l" rtl="0" fontAlgn="ctr"/>
                      <a:r>
                        <a:rPr lang="en-GB" sz="1200" b="1" i="0" u="none" strike="noStrike">
                          <a:solidFill>
                            <a:srgbClr val="FFFFFF"/>
                          </a:solidFill>
                          <a:effectLst/>
                          <a:latin typeface="Franklin Gothic Book" panose="020B0503020102020204" pitchFamily="34" charset="0"/>
                        </a:rPr>
                        <a:t>Kazakhstan</a:t>
                      </a:r>
                    </a:p>
                  </a:txBody>
                  <a:tcPr marL="6350" marR="6350" marT="6350" marB="0" anchor="ctr">
                    <a:lnL>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539B"/>
                    </a:solidFill>
                  </a:tcPr>
                </a:tc>
                <a:tc>
                  <a:txBody>
                    <a:bodyPr/>
                    <a:lstStyle/>
                    <a:p>
                      <a:pPr algn="ctr" rtl="0" fontAlgn="ctr"/>
                      <a:r>
                        <a:rPr lang="en-GB" sz="1200" b="0" i="0" u="none" strike="noStrike">
                          <a:solidFill>
                            <a:srgbClr val="000000"/>
                          </a:solidFill>
                          <a:effectLst/>
                          <a:latin typeface="Franklin Gothic Book" panose="020B0503020102020204" pitchFamily="34" charset="0"/>
                        </a:rPr>
                        <a:t>20.3</a:t>
                      </a:r>
                    </a:p>
                  </a:txBody>
                  <a:tcPr marL="6350" marR="6350" marT="635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rtl="0" fontAlgn="ctr"/>
                      <a:r>
                        <a:rPr lang="en-GB" sz="1200" b="1" i="0" u="none" strike="noStrike" dirty="0">
                          <a:solidFill>
                            <a:srgbClr val="C00000"/>
                          </a:solidFill>
                          <a:effectLst/>
                          <a:latin typeface="Franklin Gothic Book" panose="020B0503020102020204" pitchFamily="34" charset="0"/>
                        </a:rPr>
                        <a:t>20.7</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GB" sz="1200" b="0" i="0" u="none" strike="noStrike" dirty="0">
                          <a:solidFill>
                            <a:srgbClr val="000000"/>
                          </a:solidFill>
                          <a:effectLst/>
                          <a:latin typeface="Franklin Gothic Book" panose="020B0503020102020204" pitchFamily="34" charset="0"/>
                        </a:rPr>
                        <a:t>16.0 (25.10.2022)</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rtl="0" fontAlgn="ctr"/>
                      <a:r>
                        <a:rPr lang="en-GB" sz="1200" b="1" i="0" u="none" strike="noStrike" dirty="0">
                          <a:solidFill>
                            <a:srgbClr val="C00000"/>
                          </a:solidFill>
                          <a:effectLst/>
                          <a:latin typeface="Franklin Gothic Book" panose="020B0503020102020204" pitchFamily="34" charset="0"/>
                        </a:rPr>
                        <a:t>16.75 </a:t>
                      </a:r>
                      <a:r>
                        <a:rPr lang="en-GB" sz="1200" b="0" i="0" u="none" strike="noStrike" dirty="0">
                          <a:solidFill>
                            <a:srgbClr val="C00000"/>
                          </a:solidFill>
                          <a:effectLst/>
                          <a:latin typeface="Franklin Gothic Book" panose="020B0503020102020204" pitchFamily="34" charset="0"/>
                        </a:rPr>
                        <a:t>(06.12.2022)</a:t>
                      </a:r>
                      <a:endParaRPr lang="en-GB" sz="1200" b="1" i="0" u="none" strike="noStrike" dirty="0">
                        <a:solidFill>
                          <a:srgbClr val="C00000"/>
                        </a:solidFill>
                        <a:effectLst/>
                        <a:latin typeface="Franklin Gothic Book" panose="020B0503020102020204" pitchFamily="34" charset="0"/>
                      </a:endParaRP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5562491"/>
                  </a:ext>
                </a:extLst>
              </a:tr>
              <a:tr h="203200">
                <a:tc rowSpan="2">
                  <a:txBody>
                    <a:bodyPr/>
                    <a:lstStyle/>
                    <a:p>
                      <a:pPr algn="l" rtl="0" fontAlgn="ctr"/>
                      <a:r>
                        <a:rPr lang="en-GB" sz="1200" b="1" i="0" u="none" strike="noStrike">
                          <a:solidFill>
                            <a:srgbClr val="FFFFFF"/>
                          </a:solidFill>
                          <a:effectLst/>
                          <a:latin typeface="Franklin Gothic Book" panose="020B0503020102020204" pitchFamily="34" charset="0"/>
                        </a:rPr>
                        <a:t>Kyrgyz Republic </a:t>
                      </a: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539B"/>
                    </a:solidFill>
                  </a:tcPr>
                </a:tc>
                <a:tc rowSpan="2">
                  <a:txBody>
                    <a:bodyPr/>
                    <a:lstStyle/>
                    <a:p>
                      <a:pPr algn="ctr" rtl="0" fontAlgn="ctr"/>
                      <a:r>
                        <a:rPr lang="en-GB" sz="1200" b="0" i="0" u="none" strike="noStrike">
                          <a:solidFill>
                            <a:srgbClr val="000000"/>
                          </a:solidFill>
                          <a:effectLst/>
                          <a:latin typeface="Franklin Gothic Book" panose="020B0503020102020204" pitchFamily="34" charset="0"/>
                        </a:rPr>
                        <a:t>14.7</a:t>
                      </a:r>
                    </a:p>
                  </a:txBody>
                  <a:tcPr marL="6350" marR="6350" marT="635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c rowSpan="2">
                  <a:txBody>
                    <a:bodyPr/>
                    <a:lstStyle/>
                    <a:p>
                      <a:pPr algn="ctr" rtl="0" fontAlgn="ctr"/>
                      <a:r>
                        <a:rPr lang="en-GB" sz="1200" b="1" i="0" u="none" strike="noStrike" kern="1200" dirty="0">
                          <a:solidFill>
                            <a:srgbClr val="C00000"/>
                          </a:solidFill>
                          <a:effectLst/>
                          <a:latin typeface="Franklin Gothic Book" panose="020B0503020102020204" pitchFamily="34" charset="0"/>
                          <a:ea typeface="+mn-ea"/>
                          <a:cs typeface="+mn-cs"/>
                        </a:rPr>
                        <a:t>15.3</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0" i="0" u="none" strike="noStrike" dirty="0">
                          <a:solidFill>
                            <a:srgbClr val="000000"/>
                          </a:solidFill>
                          <a:effectLst/>
                          <a:latin typeface="Franklin Gothic Book" panose="020B0503020102020204" pitchFamily="34" charset="0"/>
                        </a:rPr>
                        <a:t>14</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1" i="0" u="none" strike="noStrike" dirty="0">
                          <a:solidFill>
                            <a:schemeClr val="accent2"/>
                          </a:solidFill>
                          <a:effectLst/>
                          <a:latin typeface="Franklin Gothic Book" panose="020B0503020102020204" pitchFamily="34" charset="0"/>
                        </a:rPr>
                        <a:t>13</a:t>
                      </a: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413448297"/>
                  </a:ext>
                </a:extLst>
              </a:tr>
              <a:tr h="40640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ctr"/>
                      <a:r>
                        <a:rPr lang="en-GB" sz="1200" b="0" i="0" u="none" strike="noStrike" dirty="0">
                          <a:solidFill>
                            <a:srgbClr val="000000"/>
                          </a:solidFill>
                          <a:effectLst/>
                          <a:latin typeface="Franklin Gothic Book" panose="020B0503020102020204" pitchFamily="34" charset="0"/>
                        </a:rPr>
                        <a:t>(10.03.2022)</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0" i="0" u="none" strike="noStrike" dirty="0">
                          <a:solidFill>
                            <a:srgbClr val="000000"/>
                          </a:solidFill>
                          <a:effectLst/>
                          <a:latin typeface="Franklin Gothic Book" panose="020B0503020102020204" pitchFamily="34" charset="0"/>
                        </a:rPr>
                        <a:t>(29.11.2022)</a:t>
                      </a: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74867364"/>
                  </a:ext>
                </a:extLst>
              </a:tr>
              <a:tr h="0">
                <a:tc>
                  <a:txBody>
                    <a:bodyPr/>
                    <a:lstStyle/>
                    <a:p>
                      <a:pPr algn="l" rtl="0" fontAlgn="ctr"/>
                      <a:r>
                        <a:rPr lang="en-GB" sz="1200" b="1" i="0" u="none" strike="noStrike">
                          <a:solidFill>
                            <a:srgbClr val="FFFFFF"/>
                          </a:solidFill>
                          <a:effectLst/>
                          <a:latin typeface="Franklin Gothic Book" panose="020B0503020102020204" pitchFamily="34" charset="0"/>
                        </a:rPr>
                        <a:t>Mongolia</a:t>
                      </a: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539B"/>
                    </a:solidFill>
                  </a:tcPr>
                </a:tc>
                <a:tc>
                  <a:txBody>
                    <a:bodyPr/>
                    <a:lstStyle/>
                    <a:p>
                      <a:pPr algn="ctr" rtl="0" fontAlgn="ctr"/>
                      <a:r>
                        <a:rPr lang="en-GB" sz="1200" b="0" i="0" u="none" strike="noStrike">
                          <a:solidFill>
                            <a:srgbClr val="000000"/>
                          </a:solidFill>
                          <a:effectLst/>
                          <a:latin typeface="Franklin Gothic Book" panose="020B0503020102020204" pitchFamily="34" charset="0"/>
                        </a:rPr>
                        <a:t>13.2</a:t>
                      </a:r>
                    </a:p>
                  </a:txBody>
                  <a:tcPr marL="6350" marR="6350" marT="635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rtl="0" fontAlgn="ctr"/>
                      <a:r>
                        <a:rPr lang="en-GB" sz="1200" b="1" i="0" u="none" strike="noStrike" dirty="0">
                          <a:solidFill>
                            <a:schemeClr val="accent2"/>
                          </a:solidFill>
                          <a:effectLst/>
                          <a:latin typeface="Franklin Gothic Book" panose="020B0503020102020204" pitchFamily="34" charset="0"/>
                        </a:rPr>
                        <a:t>12.3</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GB" sz="1200" b="0" i="0" u="none" strike="noStrike" dirty="0">
                          <a:solidFill>
                            <a:srgbClr val="000000"/>
                          </a:solidFill>
                          <a:effectLst/>
                          <a:latin typeface="Franklin Gothic Book" panose="020B0503020102020204" pitchFamily="34" charset="0"/>
                        </a:rPr>
                        <a:t>12 (20.09.2022)</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rtl="0" fontAlgn="ctr"/>
                      <a:r>
                        <a:rPr lang="en-GB" sz="1200" b="1" i="0" u="none" strike="noStrike" dirty="0">
                          <a:solidFill>
                            <a:srgbClr val="C00000"/>
                          </a:solidFill>
                          <a:effectLst/>
                          <a:latin typeface="Franklin Gothic Book" panose="020B0503020102020204" pitchFamily="34" charset="0"/>
                        </a:rPr>
                        <a:t>13 </a:t>
                      </a:r>
                      <a:r>
                        <a:rPr lang="en-GB" sz="1200" b="0" i="0" u="none" strike="noStrike" dirty="0">
                          <a:solidFill>
                            <a:srgbClr val="C00000"/>
                          </a:solidFill>
                          <a:effectLst/>
                          <a:latin typeface="Franklin Gothic Book" panose="020B0503020102020204" pitchFamily="34" charset="0"/>
                        </a:rPr>
                        <a:t>(16.12.2022)</a:t>
                      </a:r>
                      <a:endParaRPr lang="en-GB" sz="1200" b="1" i="0" u="none" strike="noStrike" dirty="0">
                        <a:solidFill>
                          <a:srgbClr val="C00000"/>
                        </a:solidFill>
                        <a:effectLst/>
                        <a:latin typeface="Franklin Gothic Book" panose="020B0503020102020204" pitchFamily="34" charset="0"/>
                      </a:endParaRP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1912904"/>
                  </a:ext>
                </a:extLst>
              </a:tr>
              <a:tr h="0">
                <a:tc>
                  <a:txBody>
                    <a:bodyPr/>
                    <a:lstStyle/>
                    <a:p>
                      <a:pPr algn="l" rtl="0" fontAlgn="ctr"/>
                      <a:r>
                        <a:rPr lang="en-GB" sz="1200" b="1" i="0" u="none" strike="noStrike">
                          <a:solidFill>
                            <a:srgbClr val="FFFFFF"/>
                          </a:solidFill>
                          <a:effectLst/>
                          <a:latin typeface="Franklin Gothic Book" panose="020B0503020102020204" pitchFamily="34" charset="0"/>
                        </a:rPr>
                        <a:t>Tajikistan</a:t>
                      </a:r>
                    </a:p>
                  </a:txBody>
                  <a:tcPr marL="6350" marR="6350" marT="635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539B"/>
                    </a:solidFill>
                  </a:tcPr>
                </a:tc>
                <a:tc>
                  <a:txBody>
                    <a:bodyPr/>
                    <a:lstStyle/>
                    <a:p>
                      <a:pPr algn="ctr" rtl="0" fontAlgn="ctr"/>
                      <a:r>
                        <a:rPr lang="en-GB" sz="1200" b="0" i="0" u="none" strike="noStrike">
                          <a:solidFill>
                            <a:srgbClr val="000000"/>
                          </a:solidFill>
                          <a:effectLst/>
                          <a:latin typeface="Franklin Gothic Book" panose="020B0503020102020204" pitchFamily="34" charset="0"/>
                        </a:rPr>
                        <a:t>4.5 (November)</a:t>
                      </a:r>
                    </a:p>
                  </a:txBody>
                  <a:tcPr marL="6350" marR="6350" marT="635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1" i="0" u="none" strike="noStrike" dirty="0">
                          <a:solidFill>
                            <a:schemeClr val="accent2"/>
                          </a:solidFill>
                          <a:effectLst/>
                          <a:latin typeface="Franklin Gothic Book" panose="020B0503020102020204" pitchFamily="34" charset="0"/>
                        </a:rPr>
                        <a:t>4.3</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0" i="0" u="none" strike="noStrike" dirty="0">
                          <a:solidFill>
                            <a:srgbClr val="000000"/>
                          </a:solidFill>
                          <a:effectLst/>
                          <a:latin typeface="Franklin Gothic Book" panose="020B0503020102020204" pitchFamily="34" charset="0"/>
                        </a:rPr>
                        <a:t>13 (01.11.2022)</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rtl="0" fontAlgn="ctr"/>
                      <a:r>
                        <a:rPr lang="en-GB" sz="1200" b="1" i="0" u="none" strike="noStrike" dirty="0">
                          <a:solidFill>
                            <a:schemeClr val="accent2"/>
                          </a:solidFill>
                          <a:effectLst/>
                          <a:latin typeface="Franklin Gothic Book" panose="020B0503020102020204" pitchFamily="34" charset="0"/>
                        </a:rPr>
                        <a:t>11</a:t>
                      </a:r>
                      <a:r>
                        <a:rPr lang="en-GB" sz="1200" b="0" i="0" u="none" strike="noStrike" dirty="0">
                          <a:solidFill>
                            <a:srgbClr val="000000"/>
                          </a:solidFill>
                          <a:effectLst/>
                          <a:latin typeface="Franklin Gothic Book" panose="020B0503020102020204" pitchFamily="34" charset="0"/>
                        </a:rPr>
                        <a:t> (06.02.2023)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79865259"/>
                  </a:ext>
                </a:extLst>
              </a:tr>
              <a:tr h="0">
                <a:tc>
                  <a:txBody>
                    <a:bodyPr/>
                    <a:lstStyle/>
                    <a:p>
                      <a:pPr algn="l" rtl="0" fontAlgn="ctr"/>
                      <a:r>
                        <a:rPr lang="en-GB" sz="1200" b="1" i="0" u="none" strike="noStrike" dirty="0">
                          <a:solidFill>
                            <a:srgbClr val="FFFFFF"/>
                          </a:solidFill>
                          <a:effectLst/>
                          <a:latin typeface="Franklin Gothic Book" panose="020B0503020102020204" pitchFamily="34" charset="0"/>
                        </a:rPr>
                        <a:t>Uzbekistan</a:t>
                      </a:r>
                    </a:p>
                  </a:txBody>
                  <a:tcPr marL="6350" marR="6350" marT="635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39B"/>
                    </a:solidFill>
                  </a:tcPr>
                </a:tc>
                <a:tc>
                  <a:txBody>
                    <a:bodyPr/>
                    <a:lstStyle/>
                    <a:p>
                      <a:pPr algn="ctr" rtl="0" fontAlgn="ctr"/>
                      <a:r>
                        <a:rPr lang="en-GB" sz="1200" b="0" i="0" u="none" strike="noStrike">
                          <a:solidFill>
                            <a:srgbClr val="000000"/>
                          </a:solidFill>
                          <a:effectLst/>
                          <a:latin typeface="Franklin Gothic Book" panose="020B0503020102020204" pitchFamily="34" charset="0"/>
                        </a:rPr>
                        <a:t>12.3 (November)</a:t>
                      </a:r>
                    </a:p>
                  </a:txBody>
                  <a:tcPr marL="6350" marR="6350" marT="635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200" b="0" i="0" u="none" strike="noStrike" dirty="0">
                          <a:solidFill>
                            <a:srgbClr val="FFC000"/>
                          </a:solidFill>
                          <a:effectLst/>
                          <a:latin typeface="Franklin Gothic Book" panose="020B0503020102020204" pitchFamily="34" charset="0"/>
                        </a:rPr>
                        <a:t>12.3 (December)</a:t>
                      </a:r>
                    </a:p>
                  </a:txBody>
                  <a:tcPr marL="6350" marR="6350" marT="635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200" b="0" i="0" u="none" strike="noStrike">
                          <a:solidFill>
                            <a:srgbClr val="000000"/>
                          </a:solidFill>
                          <a:effectLst/>
                          <a:latin typeface="Franklin Gothic Book" panose="020B0503020102020204" pitchFamily="34" charset="0"/>
                        </a:rPr>
                        <a:t>16 (10.06.2022)</a:t>
                      </a:r>
                    </a:p>
                  </a:txBody>
                  <a:tcPr marL="6350" marR="6350" marT="635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200" b="1" i="0" u="none" strike="noStrike" dirty="0">
                          <a:solidFill>
                            <a:schemeClr val="accent2"/>
                          </a:solidFill>
                          <a:effectLst/>
                          <a:latin typeface="Franklin Gothic Book" panose="020B0503020102020204" pitchFamily="34" charset="0"/>
                        </a:rPr>
                        <a:t>15</a:t>
                      </a:r>
                      <a:r>
                        <a:rPr lang="en-GB" sz="1200" b="0" i="0" u="none" strike="noStrike" dirty="0">
                          <a:solidFill>
                            <a:srgbClr val="000000"/>
                          </a:solidFill>
                          <a:effectLst/>
                          <a:latin typeface="Franklin Gothic Book" panose="020B0503020102020204" pitchFamily="34" charset="0"/>
                        </a:rPr>
                        <a:t> (22.07.2022)</a:t>
                      </a:r>
                    </a:p>
                  </a:txBody>
                  <a:tcPr marL="6350" marR="6350" marT="635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909096"/>
                  </a:ext>
                </a:extLst>
              </a:tr>
            </a:tbl>
          </a:graphicData>
        </a:graphic>
      </p:graphicFrame>
    </p:spTree>
    <p:extLst>
      <p:ext uri="{BB962C8B-B14F-4D97-AF65-F5344CB8AC3E}">
        <p14:creationId xmlns:p14="http://schemas.microsoft.com/office/powerpoint/2010/main" val="1187350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4182636937"/>
              </p:ext>
            </p:extLst>
          </p:nvPr>
        </p:nvGraphicFramePr>
        <p:xfrm>
          <a:off x="5675430" y="1670926"/>
          <a:ext cx="5766329" cy="413279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GB" dirty="0" smtClean="0"/>
              <a:t>Most countries in Central Asia managed to increase </a:t>
            </a:r>
            <a:r>
              <a:rPr lang="en-GB" dirty="0" smtClean="0">
                <a:solidFill>
                  <a:srgbClr val="FF0000"/>
                </a:solidFill>
              </a:rPr>
              <a:t>external reserves</a:t>
            </a:r>
            <a:r>
              <a:rPr lang="en-GB" dirty="0" smtClean="0"/>
              <a:t>… </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11</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336196809"/>
              </p:ext>
            </p:extLst>
          </p:nvPr>
        </p:nvGraphicFramePr>
        <p:xfrm>
          <a:off x="619125" y="1198751"/>
          <a:ext cx="4381499" cy="5021073"/>
        </p:xfrm>
        <a:graphic>
          <a:graphicData uri="http://schemas.openxmlformats.org/drawingml/2006/chart">
            <c:chart xmlns:c="http://schemas.openxmlformats.org/drawingml/2006/chart" xmlns:r="http://schemas.openxmlformats.org/officeDocument/2006/relationships" r:id="rId6"/>
          </a:graphicData>
        </a:graphic>
      </p:graphicFrame>
      <p:cxnSp>
        <p:nvCxnSpPr>
          <p:cNvPr id="10" name="Straight Arrow Connector 9"/>
          <p:cNvCxnSpPr/>
          <p:nvPr/>
        </p:nvCxnSpPr>
        <p:spPr>
          <a:xfrm>
            <a:off x="2990850" y="4800600"/>
            <a:ext cx="1" cy="238125"/>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711577" y="4267200"/>
            <a:ext cx="2" cy="22860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429125" y="1800225"/>
            <a:ext cx="1" cy="47625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206624" y="3943350"/>
            <a:ext cx="2" cy="266699"/>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1454150" y="4038600"/>
            <a:ext cx="1" cy="22860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663670" y="1233061"/>
            <a:ext cx="5160274" cy="535531"/>
          </a:xfrm>
          <a:prstGeom prst="rect">
            <a:avLst/>
          </a:prstGeom>
        </p:spPr>
        <p:txBody>
          <a:bodyPr wrap="square">
            <a:spAutoFit/>
          </a:bodyPr>
          <a:lstStyle/>
          <a:p>
            <a:pPr algn="ctr"/>
            <a:r>
              <a:rPr lang="en-GB" sz="1440" b="1" dirty="0" smtClean="0">
                <a:solidFill>
                  <a:srgbClr val="000000"/>
                </a:solidFill>
              </a:rPr>
              <a:t>In 2023, public </a:t>
            </a:r>
            <a:r>
              <a:rPr lang="en-GB" sz="1440" b="1" dirty="0">
                <a:solidFill>
                  <a:srgbClr val="000000"/>
                </a:solidFill>
              </a:rPr>
              <a:t>debt is expected to decline </a:t>
            </a:r>
            <a:r>
              <a:rPr lang="en-GB" sz="1440" b="1" dirty="0" smtClean="0">
                <a:solidFill>
                  <a:srgbClr val="000000"/>
                </a:solidFill>
              </a:rPr>
              <a:t>as </a:t>
            </a:r>
            <a:r>
              <a:rPr lang="en-GB" sz="1440" b="1" dirty="0">
                <a:solidFill>
                  <a:srgbClr val="000000"/>
                </a:solidFill>
              </a:rPr>
              <a:t>a share of </a:t>
            </a:r>
            <a:r>
              <a:rPr lang="en-GB" sz="1440" b="1" dirty="0" smtClean="0">
                <a:solidFill>
                  <a:srgbClr val="000000"/>
                </a:solidFill>
              </a:rPr>
              <a:t>GDP</a:t>
            </a:r>
            <a:r>
              <a:rPr lang="en-GB" sz="1440" b="1" dirty="0">
                <a:solidFill>
                  <a:srgbClr val="000000"/>
                </a:solidFill>
              </a:rPr>
              <a:t> </a:t>
            </a:r>
            <a:r>
              <a:rPr lang="en-GB" sz="1440" b="1" dirty="0" smtClean="0">
                <a:solidFill>
                  <a:srgbClr val="000000"/>
                </a:solidFill>
              </a:rPr>
              <a:t/>
            </a:r>
            <a:br>
              <a:rPr lang="en-GB" sz="1440" b="1" dirty="0" smtClean="0">
                <a:solidFill>
                  <a:srgbClr val="000000"/>
                </a:solidFill>
              </a:rPr>
            </a:br>
            <a:r>
              <a:rPr lang="en-GB" sz="1440" b="1" dirty="0" smtClean="0">
                <a:solidFill>
                  <a:srgbClr val="000000"/>
                </a:solidFill>
              </a:rPr>
              <a:t>on </a:t>
            </a:r>
            <a:r>
              <a:rPr lang="en-GB" sz="1440" b="1" dirty="0">
                <a:solidFill>
                  <a:srgbClr val="000000"/>
                </a:solidFill>
              </a:rPr>
              <a:t>strong </a:t>
            </a:r>
            <a:r>
              <a:rPr lang="en-GB" sz="1440" b="1" dirty="0" smtClean="0">
                <a:solidFill>
                  <a:srgbClr val="000000"/>
                </a:solidFill>
              </a:rPr>
              <a:t>growth in all CA countries except Mongolia</a:t>
            </a:r>
            <a:endParaRPr lang="en-GB" sz="1440" b="1" dirty="0">
              <a:solidFill>
                <a:srgbClr val="000000"/>
              </a:solidFill>
            </a:endParaRPr>
          </a:p>
        </p:txBody>
      </p:sp>
      <p:sp>
        <p:nvSpPr>
          <p:cNvPr id="6" name="Footer Placeholder 5"/>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15" name="Oval 14"/>
          <p:cNvSpPr/>
          <p:nvPr/>
        </p:nvSpPr>
        <p:spPr>
          <a:xfrm rot="18990193">
            <a:off x="1298545" y="5058143"/>
            <a:ext cx="970534" cy="44298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8" name="Oval 17"/>
          <p:cNvSpPr/>
          <p:nvPr/>
        </p:nvSpPr>
        <p:spPr>
          <a:xfrm rot="19030752">
            <a:off x="7570371" y="4888127"/>
            <a:ext cx="1000648" cy="420181"/>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1981813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and opportunities to the regional outlook</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12</a:t>
            </a:fld>
            <a:endParaRPr lang="en-GB" dirty="0"/>
          </a:p>
        </p:txBody>
      </p:sp>
      <p:graphicFrame>
        <p:nvGraphicFramePr>
          <p:cNvPr id="8" name="Diagram 7"/>
          <p:cNvGraphicFramePr/>
          <p:nvPr>
            <p:extLst/>
          </p:nvPr>
        </p:nvGraphicFramePr>
        <p:xfrm>
          <a:off x="1080432" y="1141495"/>
          <a:ext cx="10198992" cy="5716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5"/>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Tree>
    <p:extLst>
      <p:ext uri="{BB962C8B-B14F-4D97-AF65-F5344CB8AC3E}">
        <p14:creationId xmlns:p14="http://schemas.microsoft.com/office/powerpoint/2010/main" val="11125476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more good news… </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13</a:t>
            </a:fld>
            <a:endParaRPr lang="en-GB" dirty="0"/>
          </a:p>
        </p:txBody>
      </p:sp>
      <p:sp>
        <p:nvSpPr>
          <p:cNvPr id="6" name="TextBox 5"/>
          <p:cNvSpPr txBox="1"/>
          <p:nvPr/>
        </p:nvSpPr>
        <p:spPr>
          <a:xfrm>
            <a:off x="1210872" y="1347836"/>
            <a:ext cx="9942037" cy="49090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solidFill>
                  <a:schemeClr val="accent6"/>
                </a:solidFill>
              </a:rPr>
              <a:t>Uzbekistan has recently completed </a:t>
            </a:r>
            <a:r>
              <a:rPr lang="en-GB" sz="1600" b="1" dirty="0" smtClean="0">
                <a:solidFill>
                  <a:schemeClr val="accent1">
                    <a:lumMod val="75000"/>
                  </a:schemeClr>
                </a:solidFill>
              </a:rPr>
              <a:t>two </a:t>
            </a:r>
            <a:r>
              <a:rPr lang="en-GB" sz="1600" b="1" dirty="0">
                <a:solidFill>
                  <a:schemeClr val="accent1">
                    <a:lumMod val="75000"/>
                  </a:schemeClr>
                </a:solidFill>
              </a:rPr>
              <a:t>major </a:t>
            </a:r>
            <a:r>
              <a:rPr lang="en-GB" sz="1600" b="1" dirty="0" smtClean="0">
                <a:solidFill>
                  <a:schemeClr val="accent1">
                    <a:lumMod val="75000"/>
                  </a:schemeClr>
                </a:solidFill>
              </a:rPr>
              <a:t>privatizations</a:t>
            </a:r>
            <a:r>
              <a:rPr lang="en-GB" sz="1600" dirty="0" smtClean="0">
                <a:solidFill>
                  <a:schemeClr val="accent1">
                    <a:lumMod val="75000"/>
                  </a:schemeClr>
                </a:solidFill>
              </a:rPr>
              <a:t>:</a:t>
            </a:r>
            <a:r>
              <a:rPr lang="en-GB" sz="1600" b="1" dirty="0" smtClean="0">
                <a:solidFill>
                  <a:schemeClr val="accent1">
                    <a:lumMod val="75000"/>
                  </a:schemeClr>
                </a:solidFill>
              </a:rPr>
              <a:t> </a:t>
            </a:r>
            <a:r>
              <a:rPr lang="en-GB" sz="1600" b="1" dirty="0" err="1">
                <a:solidFill>
                  <a:schemeClr val="accent1">
                    <a:lumMod val="75000"/>
                  </a:schemeClr>
                </a:solidFill>
              </a:rPr>
              <a:t>Ipoteka</a:t>
            </a:r>
            <a:r>
              <a:rPr lang="en-GB" sz="1600" b="1" dirty="0">
                <a:solidFill>
                  <a:schemeClr val="accent1">
                    <a:lumMod val="75000"/>
                  </a:schemeClr>
                </a:solidFill>
              </a:rPr>
              <a:t>-Bank </a:t>
            </a:r>
            <a:r>
              <a:rPr lang="en-GB" sz="1600" dirty="0">
                <a:solidFill>
                  <a:schemeClr val="accent6"/>
                </a:solidFill>
              </a:rPr>
              <a:t>(the 5</a:t>
            </a:r>
            <a:r>
              <a:rPr lang="en-GB" sz="1600" baseline="30000" dirty="0">
                <a:solidFill>
                  <a:schemeClr val="accent6"/>
                </a:solidFill>
              </a:rPr>
              <a:t>th</a:t>
            </a:r>
            <a:r>
              <a:rPr lang="en-GB" sz="1600" dirty="0">
                <a:solidFill>
                  <a:schemeClr val="accent6"/>
                </a:solidFill>
              </a:rPr>
              <a:t> largest Uzbek bank) was acquired by Hungary’s OTP Bank; </a:t>
            </a:r>
            <a:r>
              <a:rPr lang="en-GB" sz="1600" b="1" dirty="0" err="1">
                <a:solidFill>
                  <a:schemeClr val="accent1">
                    <a:lumMod val="75000"/>
                  </a:schemeClr>
                </a:solidFill>
              </a:rPr>
              <a:t>Ferganaazot</a:t>
            </a:r>
            <a:r>
              <a:rPr lang="en-GB" sz="1600" dirty="0">
                <a:solidFill>
                  <a:schemeClr val="accent6"/>
                </a:solidFill>
              </a:rPr>
              <a:t> (a major fertilizer producer) was acquired by the Singapore-based Indorama. Conducted in a transparent and competitive manner, these privatizations </a:t>
            </a:r>
            <a:r>
              <a:rPr lang="en-GB" sz="1600" dirty="0" smtClean="0">
                <a:solidFill>
                  <a:schemeClr val="accent6"/>
                </a:solidFill>
              </a:rPr>
              <a:t>bode </a:t>
            </a:r>
            <a:r>
              <a:rPr lang="en-GB" sz="1600" dirty="0">
                <a:solidFill>
                  <a:schemeClr val="accent6"/>
                </a:solidFill>
              </a:rPr>
              <a:t>well for the future of the country’s privatization efforts. </a:t>
            </a:r>
            <a:r>
              <a:rPr lang="en-GB" sz="1600" dirty="0" smtClean="0">
                <a:solidFill>
                  <a:schemeClr val="accent6"/>
                </a:solidFill>
              </a:rPr>
              <a:t>On the other hand, privatizations </a:t>
            </a:r>
            <a:r>
              <a:rPr lang="en-GB" sz="1600" dirty="0">
                <a:solidFill>
                  <a:schemeClr val="accent6"/>
                </a:solidFill>
              </a:rPr>
              <a:t>of </a:t>
            </a:r>
            <a:r>
              <a:rPr lang="en-GB" sz="1600" dirty="0" err="1">
                <a:solidFill>
                  <a:schemeClr val="accent6"/>
                </a:solidFill>
              </a:rPr>
              <a:t>Kyzylkumcement</a:t>
            </a:r>
            <a:r>
              <a:rPr lang="en-GB" sz="1600" dirty="0">
                <a:solidFill>
                  <a:schemeClr val="accent6"/>
                </a:solidFill>
              </a:rPr>
              <a:t> and Quartz </a:t>
            </a:r>
            <a:r>
              <a:rPr lang="en-GB" sz="1600" dirty="0" smtClean="0">
                <a:solidFill>
                  <a:schemeClr val="accent6"/>
                </a:solidFill>
              </a:rPr>
              <a:t>(Uzbekistan’s largest producer </a:t>
            </a:r>
            <a:r>
              <a:rPr lang="en-GB" sz="1600" dirty="0">
                <a:solidFill>
                  <a:schemeClr val="accent6"/>
                </a:solidFill>
              </a:rPr>
              <a:t>of glass) to United Cement </a:t>
            </a:r>
            <a:r>
              <a:rPr lang="en-GB" sz="1600" dirty="0" smtClean="0">
                <a:solidFill>
                  <a:schemeClr val="accent6"/>
                </a:solidFill>
              </a:rPr>
              <a:t>Group have been met with criticism.</a:t>
            </a:r>
            <a:endParaRPr lang="en-GB" sz="1600" dirty="0">
              <a:solidFill>
                <a:schemeClr val="accent6"/>
              </a:solidFill>
            </a:endParaRPr>
          </a:p>
          <a:p>
            <a:pPr marL="285750" indent="-285750">
              <a:spcAft>
                <a:spcPts val="600"/>
              </a:spcAft>
              <a:buFont typeface="Arial" panose="020B0604020202020204" pitchFamily="34" charset="0"/>
              <a:buChar char="•"/>
            </a:pPr>
            <a:r>
              <a:rPr lang="en-GB" sz="1600" dirty="0">
                <a:solidFill>
                  <a:schemeClr val="accent6"/>
                </a:solidFill>
              </a:rPr>
              <a:t>A trilateral agreement signed at the </a:t>
            </a:r>
            <a:r>
              <a:rPr lang="en-GB" sz="1600" dirty="0" smtClean="0">
                <a:solidFill>
                  <a:schemeClr val="accent6"/>
                </a:solidFill>
              </a:rPr>
              <a:t>SCO meeting in </a:t>
            </a:r>
            <a:r>
              <a:rPr lang="en-GB" sz="1600" dirty="0">
                <a:solidFill>
                  <a:schemeClr val="accent6"/>
                </a:solidFill>
              </a:rPr>
              <a:t>Samarkand in September 2022 </a:t>
            </a:r>
            <a:r>
              <a:rPr lang="en-GB" sz="1600" dirty="0" smtClean="0">
                <a:solidFill>
                  <a:schemeClr val="accent6"/>
                </a:solidFill>
              </a:rPr>
              <a:t>to build the </a:t>
            </a:r>
            <a:r>
              <a:rPr lang="en-GB" sz="1600" dirty="0">
                <a:solidFill>
                  <a:schemeClr val="accent6"/>
                </a:solidFill>
              </a:rPr>
              <a:t>US$ 4-5 billion </a:t>
            </a:r>
            <a:r>
              <a:rPr lang="en-GB" sz="1600" b="1" dirty="0">
                <a:solidFill>
                  <a:schemeClr val="accent1">
                    <a:lumMod val="75000"/>
                  </a:schemeClr>
                </a:solidFill>
              </a:rPr>
              <a:t>China-Kyrgyz Republic-Uzbekistan railway project.</a:t>
            </a:r>
            <a:r>
              <a:rPr lang="en-GB" sz="1600" dirty="0">
                <a:solidFill>
                  <a:schemeClr val="accent6"/>
                </a:solidFill>
              </a:rPr>
              <a:t> </a:t>
            </a:r>
            <a:r>
              <a:rPr lang="en-GB" sz="1600" dirty="0" smtClean="0">
                <a:solidFill>
                  <a:schemeClr val="accent6"/>
                </a:solidFill>
              </a:rPr>
              <a:t>Frozen for </a:t>
            </a:r>
            <a:r>
              <a:rPr lang="en-GB" sz="1600" dirty="0">
                <a:solidFill>
                  <a:schemeClr val="accent6"/>
                </a:solidFill>
              </a:rPr>
              <a:t>more than 20 years, this project will enhance regional connectivity by creating strong competition on the east-west railway routes across Eurasia</a:t>
            </a:r>
            <a:r>
              <a:rPr lang="en-GB" sz="1600" dirty="0" smtClean="0">
                <a:solidFill>
                  <a:schemeClr val="accent6"/>
                </a:solidFill>
              </a:rPr>
              <a:t>.</a:t>
            </a:r>
          </a:p>
          <a:p>
            <a:pPr marL="285750" indent="-285750">
              <a:spcAft>
                <a:spcPts val="600"/>
              </a:spcAft>
              <a:buFont typeface="Arial" panose="020B0604020202020204" pitchFamily="34" charset="0"/>
              <a:buChar char="•"/>
            </a:pPr>
            <a:r>
              <a:rPr lang="en-GB" sz="1600" dirty="0">
                <a:solidFill>
                  <a:schemeClr val="accent6"/>
                </a:solidFill>
              </a:rPr>
              <a:t>The process of </a:t>
            </a:r>
            <a:r>
              <a:rPr lang="en-GB" sz="1600" b="1" dirty="0">
                <a:solidFill>
                  <a:schemeClr val="accent1"/>
                </a:solidFill>
              </a:rPr>
              <a:t>border delimitation </a:t>
            </a:r>
            <a:r>
              <a:rPr lang="en-GB" sz="1600" dirty="0">
                <a:solidFill>
                  <a:schemeClr val="accent6"/>
                </a:solidFill>
              </a:rPr>
              <a:t>with the Kyrgyz Republic has been completed, likely to enhance bilateral trade. Agreements signed during President </a:t>
            </a:r>
            <a:r>
              <a:rPr lang="en-GB" sz="1600" dirty="0" err="1">
                <a:solidFill>
                  <a:schemeClr val="accent6"/>
                </a:solidFill>
              </a:rPr>
              <a:t>Mirziyoyev’s</a:t>
            </a:r>
            <a:r>
              <a:rPr lang="en-GB" sz="1600" dirty="0">
                <a:solidFill>
                  <a:schemeClr val="accent6"/>
                </a:solidFill>
              </a:rPr>
              <a:t> visit to Bishkek in January 2023, include the construction of </a:t>
            </a:r>
            <a:r>
              <a:rPr lang="en-GB" sz="1600" b="1" dirty="0" err="1">
                <a:solidFill>
                  <a:schemeClr val="accent1"/>
                </a:solidFill>
              </a:rPr>
              <a:t>Kambarata</a:t>
            </a:r>
            <a:r>
              <a:rPr lang="en-GB" sz="1600" b="1" dirty="0">
                <a:solidFill>
                  <a:schemeClr val="accent1"/>
                </a:solidFill>
              </a:rPr>
              <a:t>-I 2GW HPP </a:t>
            </a:r>
            <a:r>
              <a:rPr lang="en-GB" sz="1600" dirty="0">
                <a:solidFill>
                  <a:schemeClr val="accent6"/>
                </a:solidFill>
              </a:rPr>
              <a:t>project</a:t>
            </a:r>
            <a:r>
              <a:rPr lang="en-GB" sz="1600" dirty="0" smtClean="0">
                <a:solidFill>
                  <a:schemeClr val="accent6"/>
                </a:solidFill>
              </a:rPr>
              <a:t>.</a:t>
            </a:r>
          </a:p>
          <a:p>
            <a:pPr marL="285750" indent="-285750">
              <a:spcAft>
                <a:spcPts val="600"/>
              </a:spcAft>
              <a:buFont typeface="Arial" panose="020B0604020202020204" pitchFamily="34" charset="0"/>
              <a:buChar char="•"/>
            </a:pPr>
            <a:r>
              <a:rPr lang="en-GB" sz="1600" dirty="0" smtClean="0">
                <a:solidFill>
                  <a:schemeClr val="accent6"/>
                </a:solidFill>
              </a:rPr>
              <a:t>Addressing growing demand for energy, over </a:t>
            </a:r>
            <a:r>
              <a:rPr lang="en-GB" sz="1600" dirty="0">
                <a:solidFill>
                  <a:schemeClr val="accent6"/>
                </a:solidFill>
              </a:rPr>
              <a:t>the past 4 years, contracts have been concluded with international </a:t>
            </a:r>
            <a:r>
              <a:rPr lang="en-GB" sz="1600" dirty="0" smtClean="0">
                <a:solidFill>
                  <a:schemeClr val="accent6"/>
                </a:solidFill>
              </a:rPr>
              <a:t>consortia </a:t>
            </a:r>
            <a:r>
              <a:rPr lang="en-GB" sz="1600" dirty="0">
                <a:solidFill>
                  <a:schemeClr val="accent6"/>
                </a:solidFill>
              </a:rPr>
              <a:t>for </a:t>
            </a:r>
            <a:r>
              <a:rPr lang="en-GB" sz="1600" b="1" dirty="0" smtClean="0">
                <a:solidFill>
                  <a:schemeClr val="accent1"/>
                </a:solidFill>
              </a:rPr>
              <a:t>9 TPPs </a:t>
            </a:r>
            <a:r>
              <a:rPr lang="en-GB" sz="1600" b="1" dirty="0">
                <a:solidFill>
                  <a:schemeClr val="accent1"/>
                </a:solidFill>
              </a:rPr>
              <a:t>with </a:t>
            </a:r>
            <a:r>
              <a:rPr lang="en-GB" sz="1600" b="1" dirty="0" smtClean="0">
                <a:solidFill>
                  <a:schemeClr val="accent1"/>
                </a:solidFill>
              </a:rPr>
              <a:t>total </a:t>
            </a:r>
            <a:r>
              <a:rPr lang="en-GB" sz="1600" b="1" dirty="0">
                <a:solidFill>
                  <a:schemeClr val="accent1"/>
                </a:solidFill>
              </a:rPr>
              <a:t>capacity of </a:t>
            </a:r>
            <a:r>
              <a:rPr lang="en-GB" sz="1600" b="1" dirty="0" smtClean="0">
                <a:solidFill>
                  <a:schemeClr val="accent1"/>
                </a:solidFill>
              </a:rPr>
              <a:t>6 GW</a:t>
            </a:r>
            <a:r>
              <a:rPr lang="en-GB" sz="1600" dirty="0" smtClean="0">
                <a:solidFill>
                  <a:schemeClr val="accent6"/>
                </a:solidFill>
              </a:rPr>
              <a:t>. Three </a:t>
            </a:r>
            <a:r>
              <a:rPr lang="en-GB" sz="1600" dirty="0">
                <a:solidFill>
                  <a:schemeClr val="accent6"/>
                </a:solidFill>
              </a:rPr>
              <a:t>facilities </a:t>
            </a:r>
            <a:r>
              <a:rPr lang="en-GB" sz="1600" dirty="0" smtClean="0">
                <a:solidFill>
                  <a:schemeClr val="accent6"/>
                </a:solidFill>
              </a:rPr>
              <a:t>(4,6 GW) are under </a:t>
            </a:r>
            <a:r>
              <a:rPr lang="en-GB" sz="1600" dirty="0">
                <a:solidFill>
                  <a:schemeClr val="accent6"/>
                </a:solidFill>
              </a:rPr>
              <a:t>construction</a:t>
            </a:r>
            <a:r>
              <a:rPr lang="en-GB" sz="1600" dirty="0" smtClean="0">
                <a:solidFill>
                  <a:schemeClr val="accent6"/>
                </a:solidFill>
              </a:rPr>
              <a:t>.</a:t>
            </a:r>
          </a:p>
          <a:p>
            <a:pPr marL="285750" indent="-285750">
              <a:spcAft>
                <a:spcPts val="600"/>
              </a:spcAft>
              <a:buFont typeface="Arial" panose="020B0604020202020204" pitchFamily="34" charset="0"/>
              <a:buChar char="•"/>
            </a:pPr>
            <a:r>
              <a:rPr lang="en-GB" sz="1600" dirty="0" smtClean="0">
                <a:solidFill>
                  <a:schemeClr val="accent6"/>
                </a:solidFill>
              </a:rPr>
              <a:t>Uzbekistan introduced tax relief </a:t>
            </a:r>
            <a:r>
              <a:rPr lang="en-GB" sz="1600" dirty="0">
                <a:solidFill>
                  <a:schemeClr val="accent6"/>
                </a:solidFill>
              </a:rPr>
              <a:t>for households and enterprises </a:t>
            </a:r>
            <a:r>
              <a:rPr lang="en-GB" sz="1600" dirty="0" smtClean="0">
                <a:solidFill>
                  <a:schemeClr val="accent6"/>
                </a:solidFill>
              </a:rPr>
              <a:t>installing </a:t>
            </a:r>
            <a:r>
              <a:rPr lang="en-GB" sz="1600" b="1" dirty="0">
                <a:solidFill>
                  <a:schemeClr val="accent1"/>
                </a:solidFill>
              </a:rPr>
              <a:t>small RE generators </a:t>
            </a:r>
            <a:r>
              <a:rPr lang="en-GB" sz="1600" dirty="0" smtClean="0">
                <a:solidFill>
                  <a:schemeClr val="accent6"/>
                </a:solidFill>
              </a:rPr>
              <a:t>of up </a:t>
            </a:r>
            <a:r>
              <a:rPr lang="en-GB" sz="1600" dirty="0">
                <a:solidFill>
                  <a:schemeClr val="accent6"/>
                </a:solidFill>
              </a:rPr>
              <a:t>to 100 </a:t>
            </a:r>
            <a:r>
              <a:rPr lang="en-GB" sz="1600" dirty="0" smtClean="0">
                <a:solidFill>
                  <a:schemeClr val="accent6"/>
                </a:solidFill>
              </a:rPr>
              <a:t>kW, adding 1,2 GW to RE capacity. </a:t>
            </a:r>
            <a:r>
              <a:rPr lang="en-GB" sz="1600" dirty="0">
                <a:solidFill>
                  <a:schemeClr val="accent6"/>
                </a:solidFill>
              </a:rPr>
              <a:t>Another </a:t>
            </a:r>
            <a:r>
              <a:rPr lang="en-GB" sz="1600" dirty="0" smtClean="0">
                <a:solidFill>
                  <a:schemeClr val="accent6"/>
                </a:solidFill>
              </a:rPr>
              <a:t>2,1 GW will come </a:t>
            </a:r>
            <a:r>
              <a:rPr lang="en-GB" sz="1600" dirty="0">
                <a:solidFill>
                  <a:schemeClr val="accent6"/>
                </a:solidFill>
              </a:rPr>
              <a:t>from </a:t>
            </a:r>
            <a:r>
              <a:rPr lang="en-GB" sz="1600" b="1" dirty="0">
                <a:solidFill>
                  <a:schemeClr val="accent1"/>
                </a:solidFill>
              </a:rPr>
              <a:t>large solar plants and wind </a:t>
            </a:r>
            <a:r>
              <a:rPr lang="en-GB" sz="1600" b="1" dirty="0">
                <a:solidFill>
                  <a:schemeClr val="accent1"/>
                </a:solidFill>
              </a:rPr>
              <a:t>farms</a:t>
            </a:r>
            <a:r>
              <a:rPr lang="en-GB" sz="1600" dirty="0">
                <a:solidFill>
                  <a:schemeClr val="accent6"/>
                </a:solidFill>
              </a:rPr>
              <a:t>.</a:t>
            </a:r>
            <a:endParaRPr lang="en-GB" sz="1600" dirty="0">
              <a:solidFill>
                <a:schemeClr val="accent6"/>
              </a:solidFill>
            </a:endParaRPr>
          </a:p>
          <a:p>
            <a:pPr marL="285750" indent="-285750">
              <a:spcAft>
                <a:spcPts val="600"/>
              </a:spcAft>
              <a:buFont typeface="Arial" panose="020B0604020202020204" pitchFamily="34" charset="0"/>
              <a:buChar char="•"/>
            </a:pPr>
            <a:r>
              <a:rPr lang="en-GB" sz="1600" dirty="0" smtClean="0">
                <a:solidFill>
                  <a:schemeClr val="accent6"/>
                </a:solidFill>
              </a:rPr>
              <a:t>Uzbekistan’s </a:t>
            </a:r>
            <a:r>
              <a:rPr lang="en-GB" sz="1600" b="1" dirty="0">
                <a:solidFill>
                  <a:schemeClr val="accent1"/>
                </a:solidFill>
              </a:rPr>
              <a:t>agricultural sector </a:t>
            </a:r>
            <a:r>
              <a:rPr lang="en-GB" sz="1600" dirty="0" smtClean="0">
                <a:solidFill>
                  <a:schemeClr val="accent6"/>
                </a:solidFill>
              </a:rPr>
              <a:t>continues to attract very significant FDI, with top 10 countries investing close to $</a:t>
            </a:r>
            <a:r>
              <a:rPr lang="en-GB" sz="1600" dirty="0" smtClean="0">
                <a:solidFill>
                  <a:schemeClr val="accent6"/>
                </a:solidFill>
              </a:rPr>
              <a:t>400mln in 2022. </a:t>
            </a:r>
            <a:r>
              <a:rPr lang="en-GB" sz="1600" dirty="0" err="1" smtClean="0">
                <a:solidFill>
                  <a:schemeClr val="accent6"/>
                </a:solidFill>
              </a:rPr>
              <a:t>Turkiye</a:t>
            </a:r>
            <a:r>
              <a:rPr lang="en-GB" sz="1600" dirty="0" smtClean="0">
                <a:solidFill>
                  <a:schemeClr val="accent6"/>
                </a:solidFill>
              </a:rPr>
              <a:t>, UAE, China and Russia are top investors, with greenfield projects ranging from cannabis to livestock &amp; meat processing to greenhouses to packaging &amp; logistics.</a:t>
            </a:r>
          </a:p>
        </p:txBody>
      </p:sp>
      <p:sp>
        <p:nvSpPr>
          <p:cNvPr id="7" name="Footer Placeholder 6"/>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542608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42" name="Picture 2">
            <a:hlinkClick r:id="rId5"/>
          </p:cNvPr>
          <p:cNvPicPr>
            <a:picLocks noGrp="1" noChangeAspect="1" noChangeArrowheads="1"/>
          </p:cNvPicPr>
          <p:nvPr>
            <p:ph sz="quarter" idx="17"/>
          </p:nvPr>
        </p:nvPicPr>
        <p:blipFill rotWithShape="1">
          <a:blip r:embed="rId6" cstate="screen">
            <a:extLst>
              <a:ext uri="{28A0092B-C50C-407E-A947-70E740481C1C}">
                <a14:useLocalDpi xmlns:a14="http://schemas.microsoft.com/office/drawing/2010/main"/>
              </a:ext>
            </a:extLst>
          </a:blip>
          <a:srcRect l="3472" t="-1" r="-1" b="286"/>
          <a:stretch/>
        </p:blipFill>
        <p:spPr bwMode="auto">
          <a:xfrm>
            <a:off x="6410962" y="1475974"/>
            <a:ext cx="4784508" cy="5001029"/>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en-GB" dirty="0">
                <a:latin typeface="Bodoni MT" pitchFamily="18" charset="0"/>
                <a:cs typeface="Arial" charset="0"/>
              </a:rPr>
              <a:t>Contacts</a:t>
            </a:r>
          </a:p>
        </p:txBody>
      </p:sp>
      <p:sp>
        <p:nvSpPr>
          <p:cNvPr id="2" name="Date Placeholder 1"/>
          <p:cNvSpPr>
            <a:spLocks noGrp="1"/>
          </p:cNvSpPr>
          <p:nvPr>
            <p:ph type="dt" sz="half" idx="2"/>
          </p:nvPr>
        </p:nvSpPr>
        <p:spPr/>
        <p:txBody>
          <a:bodyPr/>
          <a:lstStyle/>
          <a:p>
            <a:fld id="{5E7AFAC6-CBDD-4542-A6A0-C04FE9ADCAA8}" type="datetime3">
              <a:rPr lang="en-US" smtClean="0"/>
              <a:t>27 February 2023</a:t>
            </a:fld>
            <a:endParaRPr lang="en-GB" dirty="0"/>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32" indent="-285744" eaLnBrk="0" hangingPunct="0">
              <a:defRPr sz="1200">
                <a:solidFill>
                  <a:schemeClr val="bg1"/>
                </a:solidFill>
                <a:latin typeface="Arial" charset="0"/>
                <a:cs typeface="Arial" charset="0"/>
              </a:defRPr>
            </a:lvl2pPr>
            <a:lvl3pPr marL="1142971" indent="-228594" eaLnBrk="0" hangingPunct="0">
              <a:defRPr sz="1200">
                <a:solidFill>
                  <a:schemeClr val="bg1"/>
                </a:solidFill>
                <a:latin typeface="Arial" charset="0"/>
                <a:cs typeface="Arial" charset="0"/>
              </a:defRPr>
            </a:lvl3pPr>
            <a:lvl4pPr marL="1600160" indent="-228594" eaLnBrk="0" hangingPunct="0">
              <a:defRPr sz="1200">
                <a:solidFill>
                  <a:schemeClr val="bg1"/>
                </a:solidFill>
                <a:latin typeface="Arial" charset="0"/>
                <a:cs typeface="Arial" charset="0"/>
              </a:defRPr>
            </a:lvl4pPr>
            <a:lvl5pPr marL="2057349" indent="-228594" eaLnBrk="0" hangingPunct="0">
              <a:defRPr sz="1200">
                <a:solidFill>
                  <a:schemeClr val="bg1"/>
                </a:solidFill>
                <a:latin typeface="Arial" charset="0"/>
                <a:cs typeface="Arial" charset="0"/>
              </a:defRPr>
            </a:lvl5pPr>
            <a:lvl6pPr marL="2514537" indent="-228594" eaLnBrk="0" fontAlgn="base" hangingPunct="0">
              <a:spcBef>
                <a:spcPct val="0"/>
              </a:spcBef>
              <a:spcAft>
                <a:spcPct val="0"/>
              </a:spcAft>
              <a:defRPr sz="1200">
                <a:solidFill>
                  <a:schemeClr val="bg1"/>
                </a:solidFill>
                <a:latin typeface="Arial" charset="0"/>
                <a:cs typeface="Arial" charset="0"/>
              </a:defRPr>
            </a:lvl6pPr>
            <a:lvl7pPr marL="2971726" indent="-228594" eaLnBrk="0" fontAlgn="base" hangingPunct="0">
              <a:spcBef>
                <a:spcPct val="0"/>
              </a:spcBef>
              <a:spcAft>
                <a:spcPct val="0"/>
              </a:spcAft>
              <a:defRPr sz="1200">
                <a:solidFill>
                  <a:schemeClr val="bg1"/>
                </a:solidFill>
                <a:latin typeface="Arial" charset="0"/>
                <a:cs typeface="Arial" charset="0"/>
              </a:defRPr>
            </a:lvl7pPr>
            <a:lvl8pPr marL="3428914" indent="-228594" eaLnBrk="0" fontAlgn="base" hangingPunct="0">
              <a:spcBef>
                <a:spcPct val="0"/>
              </a:spcBef>
              <a:spcAft>
                <a:spcPct val="0"/>
              </a:spcAft>
              <a:defRPr sz="1200">
                <a:solidFill>
                  <a:schemeClr val="bg1"/>
                </a:solidFill>
                <a:latin typeface="Arial" charset="0"/>
                <a:cs typeface="Arial" charset="0"/>
              </a:defRPr>
            </a:lvl8pPr>
            <a:lvl9pPr marL="3886103" indent="-228594"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a:t>21</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958849" y="1457327"/>
            <a:ext cx="4889503" cy="492442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ct val="50000"/>
              </a:spcBef>
              <a:spcAft>
                <a:spcPct val="50000"/>
              </a:spcAft>
            </a:pPr>
            <a:r>
              <a:rPr lang="en-GB" dirty="0" smtClean="0">
                <a:solidFill>
                  <a:schemeClr val="accent1"/>
                </a:solidFill>
                <a:latin typeface="Franklin Gothic Medium" panose="020B0603020102020204" pitchFamily="34" charset="0"/>
                <a:cs typeface="Arial" charset="0"/>
              </a:rPr>
              <a:t>Eric Livny</a:t>
            </a:r>
            <a:r>
              <a:rPr lang="en-GB" dirty="0">
                <a:latin typeface="Franklin Gothic Book" pitchFamily="34" charset="0"/>
                <a:cs typeface="Arial" charset="0"/>
              </a:rPr>
              <a:t/>
            </a:r>
            <a:br>
              <a:rPr lang="en-GB" dirty="0">
                <a:latin typeface="Franklin Gothic Book" pitchFamily="34" charset="0"/>
                <a:cs typeface="Arial" charset="0"/>
              </a:rPr>
            </a:br>
            <a:r>
              <a:rPr lang="en-GB" dirty="0" smtClean="0">
                <a:latin typeface="Franklin Gothic Book" pitchFamily="34" charset="0"/>
                <a:cs typeface="Arial" charset="0"/>
              </a:rPr>
              <a:t>Lead Regional Economist, Central Asia</a:t>
            </a:r>
            <a:r>
              <a:rPr lang="en-GB" dirty="0">
                <a:latin typeface="Franklin Gothic Book" pitchFamily="34" charset="0"/>
                <a:cs typeface="Arial" charset="0"/>
              </a:rPr>
              <a:t/>
            </a:r>
            <a:br>
              <a:rPr lang="en-GB" dirty="0">
                <a:latin typeface="Franklin Gothic Book" pitchFamily="34" charset="0"/>
                <a:cs typeface="Arial" charset="0"/>
              </a:rPr>
            </a:br>
            <a:r>
              <a:rPr lang="en-GB" dirty="0" smtClean="0">
                <a:latin typeface="Franklin Gothic Book" pitchFamily="34" charset="0"/>
                <a:cs typeface="Arial" charset="0"/>
              </a:rPr>
              <a:t>CESP, PSD</a:t>
            </a:r>
            <a:r>
              <a:rPr lang="en-GB" dirty="0">
                <a:latin typeface="Franklin Gothic Book" pitchFamily="34" charset="0"/>
                <a:cs typeface="Arial" charset="0"/>
              </a:rPr>
              <a:t/>
            </a:r>
            <a:br>
              <a:rPr lang="en-GB" dirty="0">
                <a:latin typeface="Franklin Gothic Book" pitchFamily="34" charset="0"/>
                <a:cs typeface="Arial" charset="0"/>
              </a:rPr>
            </a:br>
            <a:r>
              <a:rPr lang="en-GB" dirty="0">
                <a:latin typeface="Franklin Gothic Book" pitchFamily="34" charset="0"/>
                <a:cs typeface="Arial" charset="0"/>
              </a:rPr>
              <a:t>Email: </a:t>
            </a:r>
            <a:r>
              <a:rPr lang="en-GB" dirty="0" smtClean="0">
                <a:latin typeface="Franklin Gothic Book" pitchFamily="34" charset="0"/>
                <a:cs typeface="Arial" charset="0"/>
                <a:hlinkClick r:id="rId7"/>
              </a:rPr>
              <a:t>LivnyE@ebrd.com</a:t>
            </a:r>
            <a:endParaRPr lang="en-GB" dirty="0" smtClean="0">
              <a:latin typeface="Franklin Gothic Book" pitchFamily="34" charset="0"/>
              <a:cs typeface="Arial" charset="0"/>
            </a:endParaRPr>
          </a:p>
          <a:p>
            <a:pPr>
              <a:spcBef>
                <a:spcPct val="50000"/>
              </a:spcBef>
              <a:spcAft>
                <a:spcPct val="50000"/>
              </a:spcAft>
            </a:pPr>
            <a:endParaRPr lang="en-GB" dirty="0">
              <a:latin typeface="Franklin Gothic Book" pitchFamily="34" charset="0"/>
              <a:cs typeface="Arial" charset="0"/>
            </a:endParaRPr>
          </a:p>
          <a:p>
            <a:pPr eaLnBrk="1" hangingPunct="1">
              <a:spcBef>
                <a:spcPct val="50000"/>
              </a:spcBef>
              <a:spcAft>
                <a:spcPct val="50000"/>
              </a:spcAft>
            </a:pPr>
            <a:endParaRPr lang="en-GB" dirty="0" smtClean="0">
              <a:latin typeface="Franklin Gothic Book" pitchFamily="34" charset="0"/>
              <a:cs typeface="Arial" charset="0"/>
            </a:endParaRPr>
          </a:p>
          <a:p>
            <a:pPr eaLnBrk="1" hangingPunct="1">
              <a:spcBef>
                <a:spcPct val="50000"/>
              </a:spcBef>
              <a:spcAft>
                <a:spcPct val="50000"/>
              </a:spcAft>
            </a:pPr>
            <a:endParaRPr lang="en-GB" dirty="0">
              <a:latin typeface="Franklin Gothic Book" pitchFamily="34" charset="0"/>
              <a:cs typeface="Arial" charset="0"/>
            </a:endParaRPr>
          </a:p>
          <a:p>
            <a:pPr eaLnBrk="1" hangingPunct="1">
              <a:spcBef>
                <a:spcPct val="50000"/>
              </a:spcBef>
              <a:spcAft>
                <a:spcPct val="50000"/>
              </a:spcAft>
            </a:pPr>
            <a:endParaRPr lang="en-GB" dirty="0" smtClean="0">
              <a:latin typeface="Franklin Gothic Book" pitchFamily="34" charset="0"/>
              <a:cs typeface="Arial" charset="0"/>
            </a:endParaRPr>
          </a:p>
          <a:p>
            <a:pPr eaLnBrk="1" hangingPunct="1">
              <a:spcBef>
                <a:spcPct val="50000"/>
              </a:spcBef>
              <a:spcAft>
                <a:spcPct val="50000"/>
              </a:spcAft>
            </a:pPr>
            <a:r>
              <a:rPr lang="en-GB" dirty="0" smtClean="0">
                <a:latin typeface="Franklin Gothic Book" pitchFamily="34" charset="0"/>
                <a:cs typeface="Arial" charset="0"/>
              </a:rPr>
              <a:t>Find </a:t>
            </a:r>
            <a:r>
              <a:rPr lang="en-GB" dirty="0">
                <a:latin typeface="Franklin Gothic Book" pitchFamily="34" charset="0"/>
                <a:cs typeface="Arial" charset="0"/>
              </a:rPr>
              <a:t>us on social media</a:t>
            </a:r>
          </a:p>
          <a:p>
            <a:pPr eaLnBrk="1" hangingPunct="1">
              <a:spcBef>
                <a:spcPct val="50000"/>
              </a:spcBef>
              <a:spcAft>
                <a:spcPct val="50000"/>
              </a:spcAft>
            </a:pPr>
            <a:endParaRPr lang="en-GB" dirty="0">
              <a:latin typeface="Franklin Gothic Book" pitchFamily="34" charset="0"/>
              <a:cs typeface="Arial"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967" y="5755077"/>
            <a:ext cx="2792812" cy="457985"/>
          </a:xfrm>
          <a:prstGeom prst="rect">
            <a:avLst/>
          </a:prstGeom>
        </p:spPr>
      </p:pic>
      <p:sp>
        <p:nvSpPr>
          <p:cNvPr id="5" name="Footer Placeholder 4"/>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Tree>
    <p:extLst>
      <p:ext uri="{BB962C8B-B14F-4D97-AF65-F5344CB8AC3E}">
        <p14:creationId xmlns:p14="http://schemas.microsoft.com/office/powerpoint/2010/main" val="3091807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8489951" cy="1080000"/>
          </a:xfrm>
        </p:spPr>
        <p:txBody>
          <a:bodyPr/>
          <a:lstStyle/>
          <a:p>
            <a:r>
              <a:rPr lang="en-GB" dirty="0">
                <a:latin typeface="Bodoni MT"/>
                <a:ea typeface="ＭＳ Ｐゴシック"/>
              </a:rPr>
              <a:t>I</a:t>
            </a:r>
            <a:r>
              <a:rPr lang="en-GB" dirty="0" smtClean="0">
                <a:latin typeface="Bodoni MT"/>
                <a:ea typeface="ＭＳ Ｐゴシック"/>
              </a:rPr>
              <a:t>n 2022</a:t>
            </a:r>
            <a:r>
              <a:rPr lang="en-GB" dirty="0">
                <a:latin typeface="Bodoni MT"/>
                <a:ea typeface="ＭＳ Ｐゴシック"/>
              </a:rPr>
              <a:t>,</a:t>
            </a:r>
            <a:r>
              <a:rPr lang="en-GB" dirty="0" smtClean="0">
                <a:latin typeface="Bodoni MT"/>
                <a:ea typeface="ＭＳ Ｐゴシック"/>
              </a:rPr>
              <a:t> </a:t>
            </a:r>
            <a:r>
              <a:rPr lang="en-GB" dirty="0">
                <a:latin typeface="Bodoni MT"/>
                <a:ea typeface="ＭＳ Ｐゴシック"/>
              </a:rPr>
              <a:t>Central </a:t>
            </a:r>
            <a:r>
              <a:rPr lang="en-GB" dirty="0" smtClean="0">
                <a:latin typeface="Bodoni MT"/>
                <a:ea typeface="ＭＳ Ｐゴシック"/>
              </a:rPr>
              <a:t>Asian economies have proven </a:t>
            </a:r>
            <a:r>
              <a:rPr lang="en-GB" dirty="0" smtClean="0">
                <a:solidFill>
                  <a:srgbClr val="FF0000"/>
                </a:solidFill>
                <a:latin typeface="Bodoni MT"/>
                <a:ea typeface="ＭＳ Ｐゴシック"/>
              </a:rPr>
              <a:t>resilient </a:t>
            </a:r>
            <a:r>
              <a:rPr lang="en-GB" dirty="0">
                <a:latin typeface="Bodoni MT"/>
                <a:ea typeface="ＭＳ Ｐゴシック"/>
              </a:rPr>
              <a:t>to Russia’s war on Ukraine</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a:t>
            </a:fld>
            <a:endParaRPr lang="en-GB" dirty="0"/>
          </a:p>
        </p:txBody>
      </p:sp>
      <p:sp>
        <p:nvSpPr>
          <p:cNvPr id="6" name="TextBox 5"/>
          <p:cNvSpPr txBox="1"/>
          <p:nvPr/>
        </p:nvSpPr>
        <p:spPr>
          <a:xfrm>
            <a:off x="1771650" y="5429250"/>
            <a:ext cx="184731" cy="307777"/>
          </a:xfrm>
          <a:prstGeom prst="rect">
            <a:avLst/>
          </a:prstGeom>
          <a:noFill/>
        </p:spPr>
        <p:txBody>
          <a:bodyPr wrap="none" rtlCol="0">
            <a:spAutoFit/>
          </a:bodyPr>
          <a:lstStyle/>
          <a:p>
            <a:endParaRPr lang="en-GB" sz="1400" dirty="0" smtClean="0">
              <a:solidFill>
                <a:schemeClr val="bg1">
                  <a:lumMod val="50000"/>
                </a:schemeClr>
              </a:solidFill>
            </a:endParaRPr>
          </a:p>
        </p:txBody>
      </p:sp>
      <p:sp>
        <p:nvSpPr>
          <p:cNvPr id="7" name="Footer Placeholder 6"/>
          <p:cNvSpPr>
            <a:spLocks noGrp="1"/>
          </p:cNvSpPr>
          <p:nvPr>
            <p:ph type="ftr" sz="quarter" idx="3"/>
            <p:custDataLst>
              <p:tags r:id="rId2"/>
            </p:custDataLst>
          </p:nvPr>
        </p:nvSpPr>
        <p:spPr>
          <a:xfrm>
            <a:off x="0" y="6480000"/>
            <a:ext cx="12192000" cy="378000"/>
          </a:xfrm>
        </p:spPr>
        <p:txBody>
          <a:bodyPr/>
          <a:lstStyle/>
          <a:p>
            <a:r>
              <a:rPr lang="en-GB" smtClean="0"/>
              <a:t>PUBLIC</a:t>
            </a:r>
            <a:r>
              <a:rPr lang="en-GB" smtClean="0">
                <a:solidFill>
                  <a:srgbClr val="000000"/>
                </a:solidFill>
              </a:rPr>
              <a:t> </a:t>
            </a:r>
            <a:endParaRPr lang="en-GB">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3967168626"/>
              </p:ext>
            </p:extLst>
          </p:nvPr>
        </p:nvGraphicFramePr>
        <p:xfrm>
          <a:off x="108285" y="1185306"/>
          <a:ext cx="7459578" cy="5191431"/>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p:cNvGrpSpPr/>
          <p:nvPr/>
        </p:nvGrpSpPr>
        <p:grpSpPr>
          <a:xfrm>
            <a:off x="7820527" y="1931514"/>
            <a:ext cx="4191001" cy="4065642"/>
            <a:chOff x="7157794" y="1228941"/>
            <a:chExt cx="3783198" cy="3429322"/>
          </a:xfrm>
        </p:grpSpPr>
        <p:sp>
          <p:nvSpPr>
            <p:cNvPr id="11" name="TextBox 10"/>
            <p:cNvSpPr txBox="1"/>
            <p:nvPr/>
          </p:nvSpPr>
          <p:spPr>
            <a:xfrm>
              <a:off x="8244091" y="1473099"/>
              <a:ext cx="2696901" cy="285566"/>
            </a:xfrm>
            <a:prstGeom prst="rect">
              <a:avLst/>
            </a:prstGeom>
            <a:noFill/>
          </p:spPr>
          <p:txBody>
            <a:bodyPr wrap="square" rtlCol="0">
              <a:spAutoFit/>
            </a:bodyPr>
            <a:lstStyle/>
            <a:p>
              <a:r>
                <a:rPr lang="en-GB" sz="1600" dirty="0" smtClean="0">
                  <a:solidFill>
                    <a:schemeClr val="accent6"/>
                  </a:solidFill>
                </a:rPr>
                <a:t>+5.5% y/y Industry</a:t>
              </a:r>
              <a:endParaRPr lang="en-GB" sz="1600" dirty="0" smtClean="0">
                <a:solidFill>
                  <a:schemeClr val="accent6"/>
                </a:solidFill>
                <a:latin typeface="+mn-lt"/>
              </a:endParaRPr>
            </a:p>
          </p:txBody>
        </p:sp>
        <p:sp>
          <p:nvSpPr>
            <p:cNvPr id="12" name="Down Arrow 11"/>
            <p:cNvSpPr/>
            <p:nvPr/>
          </p:nvSpPr>
          <p:spPr>
            <a:xfrm flipV="1">
              <a:off x="7157794" y="1228941"/>
              <a:ext cx="343029" cy="3404679"/>
            </a:xfrm>
            <a:prstGeom prst="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sz="1100" dirty="0" smtClean="0"/>
            </a:p>
          </p:txBody>
        </p:sp>
        <p:pic>
          <p:nvPicPr>
            <p:cNvPr id="13" name="Picture 4" descr="Vector Construction Crane Clip Art Black And White - Clip Art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4838" y="2026162"/>
              <a:ext cx="578638" cy="5709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44091" y="2178688"/>
              <a:ext cx="2036252" cy="285566"/>
            </a:xfrm>
            <a:prstGeom prst="rect">
              <a:avLst/>
            </a:prstGeom>
          </p:spPr>
          <p:txBody>
            <a:bodyPr wrap="none">
              <a:spAutoFit/>
            </a:bodyPr>
            <a:lstStyle/>
            <a:p>
              <a:r>
                <a:rPr lang="en-GB" sz="1600" dirty="0" smtClean="0">
                  <a:solidFill>
                    <a:schemeClr val="accent6"/>
                  </a:solidFill>
                  <a:latin typeface="+mn-lt"/>
                </a:rPr>
                <a:t>+6.6% </a:t>
              </a:r>
              <a:r>
                <a:rPr lang="en-GB" sz="1600" dirty="0">
                  <a:solidFill>
                    <a:schemeClr val="accent6"/>
                  </a:solidFill>
                  <a:latin typeface="+mn-lt"/>
                </a:rPr>
                <a:t>y/y Construction </a:t>
              </a:r>
              <a:endParaRPr lang="en-GB" sz="1600" dirty="0">
                <a:latin typeface="+mn-lt"/>
              </a:endParaRPr>
            </a:p>
          </p:txBody>
        </p:sp>
        <p:sp>
          <p:nvSpPr>
            <p:cNvPr id="15" name="Rectangle 14"/>
            <p:cNvSpPr/>
            <p:nvPr/>
          </p:nvSpPr>
          <p:spPr>
            <a:xfrm>
              <a:off x="8244091" y="2794171"/>
              <a:ext cx="1886398" cy="285566"/>
            </a:xfrm>
            <a:prstGeom prst="rect">
              <a:avLst/>
            </a:prstGeom>
          </p:spPr>
          <p:txBody>
            <a:bodyPr wrap="none">
              <a:spAutoFit/>
            </a:bodyPr>
            <a:lstStyle/>
            <a:p>
              <a:pPr lvl="0"/>
              <a:r>
                <a:rPr lang="en-GB" sz="1600" dirty="0" smtClean="0">
                  <a:solidFill>
                    <a:srgbClr val="000000"/>
                  </a:solidFill>
                  <a:latin typeface="+mn-lt"/>
                </a:rPr>
                <a:t>+3.6% y/y Agriculture </a:t>
              </a:r>
              <a:endParaRPr lang="en-GB" sz="1600" dirty="0">
                <a:solidFill>
                  <a:srgbClr val="000000"/>
                </a:solidFill>
                <a:latin typeface="+mn-lt"/>
              </a:endParaRPr>
            </a:p>
          </p:txBody>
        </p:sp>
        <p:sp>
          <p:nvSpPr>
            <p:cNvPr id="16" name="Rectangle 15"/>
            <p:cNvSpPr/>
            <p:nvPr/>
          </p:nvSpPr>
          <p:spPr>
            <a:xfrm>
              <a:off x="8291542" y="4234384"/>
              <a:ext cx="1783660" cy="285566"/>
            </a:xfrm>
            <a:prstGeom prst="rect">
              <a:avLst/>
            </a:prstGeom>
          </p:spPr>
          <p:txBody>
            <a:bodyPr wrap="none">
              <a:spAutoFit/>
            </a:bodyPr>
            <a:lstStyle/>
            <a:p>
              <a:r>
                <a:rPr lang="en-GB" sz="1600" dirty="0" smtClean="0">
                  <a:solidFill>
                    <a:srgbClr val="000000"/>
                  </a:solidFill>
                  <a:latin typeface="+mn-lt"/>
                </a:rPr>
                <a:t>+</a:t>
              </a:r>
              <a:r>
                <a:rPr lang="ru-RU" sz="1600" dirty="0" smtClean="0">
                  <a:solidFill>
                    <a:srgbClr val="000000"/>
                  </a:solidFill>
                  <a:latin typeface="+mn-lt"/>
                </a:rPr>
                <a:t>15</a:t>
              </a:r>
              <a:r>
                <a:rPr lang="en-GB" sz="1600" dirty="0" smtClean="0">
                  <a:solidFill>
                    <a:srgbClr val="000000"/>
                  </a:solidFill>
                  <a:latin typeface="+mn-lt"/>
                </a:rPr>
                <a:t>.9% </a:t>
              </a:r>
              <a:r>
                <a:rPr lang="en-GB" sz="1600" dirty="0">
                  <a:solidFill>
                    <a:srgbClr val="000000"/>
                  </a:solidFill>
                  <a:latin typeface="+mn-lt"/>
                </a:rPr>
                <a:t>y/y  Exports </a:t>
              </a:r>
              <a:endParaRPr lang="en-GB" dirty="0">
                <a:latin typeface="+mn-lt"/>
              </a:endParaRPr>
            </a:p>
          </p:txBody>
        </p:sp>
        <p:pic>
          <p:nvPicPr>
            <p:cNvPr id="18" name="Picture 16" descr="Agriculture - Field Crops Png Black And White Transparent PNG - 620x508 -  Free Download on NicePN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7686413" y="2685039"/>
              <a:ext cx="435487" cy="4950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Investment Icon Graphic by back1design1 · Creative Fabrica"/>
            <p:cNvPicPr>
              <a:picLocks noChangeAspect="1" noChangeArrowheads="1"/>
            </p:cNvPicPr>
            <p:nvPr/>
          </p:nvPicPr>
          <p:blipFill rotWithShape="1">
            <a:blip r:embed="rId9">
              <a:extLst>
                <a:ext uri="{28A0092B-C50C-407E-A947-70E740481C1C}">
                  <a14:useLocalDpi xmlns:a14="http://schemas.microsoft.com/office/drawing/2010/main" val="0"/>
                </a:ext>
              </a:extLst>
            </a:blip>
            <a:srcRect l="23204" t="-1" r="25248" b="8652"/>
            <a:stretch/>
          </p:blipFill>
          <p:spPr bwMode="auto">
            <a:xfrm>
              <a:off x="7572689" y="3206092"/>
              <a:ext cx="590048" cy="692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Global Export Icon, Outline Style Stock Vector - Illustration of global,  plane: 1467001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2689" y="4029010"/>
              <a:ext cx="629253" cy="62925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903944" y="1287183"/>
            <a:ext cx="4248250" cy="369332"/>
          </a:xfrm>
          <a:prstGeom prst="rect">
            <a:avLst/>
          </a:prstGeom>
        </p:spPr>
        <p:txBody>
          <a:bodyPr wrap="square">
            <a:spAutoFit/>
          </a:bodyPr>
          <a:lstStyle/>
          <a:p>
            <a:r>
              <a:rPr lang="en-GB" b="1" dirty="0" smtClean="0">
                <a:solidFill>
                  <a:schemeClr val="accent6"/>
                </a:solidFill>
              </a:rPr>
              <a:t>Uzbekistan’s growth was broad-based…</a:t>
            </a:r>
            <a:endParaRPr lang="en-GB" b="1" dirty="0">
              <a:solidFill>
                <a:schemeClr val="accent6"/>
              </a:solidFill>
            </a:endParaRPr>
          </a:p>
        </p:txBody>
      </p:sp>
      <p:sp>
        <p:nvSpPr>
          <p:cNvPr id="22" name="Rectangle 21"/>
          <p:cNvSpPr/>
          <p:nvPr/>
        </p:nvSpPr>
        <p:spPr>
          <a:xfrm>
            <a:off x="9076485" y="4685949"/>
            <a:ext cx="1844287" cy="338554"/>
          </a:xfrm>
          <a:prstGeom prst="rect">
            <a:avLst/>
          </a:prstGeom>
        </p:spPr>
        <p:txBody>
          <a:bodyPr wrap="none">
            <a:spAutoFit/>
          </a:bodyPr>
          <a:lstStyle/>
          <a:p>
            <a:pPr lvl="0"/>
            <a:r>
              <a:rPr lang="en-GB" sz="1600" dirty="0" smtClean="0">
                <a:solidFill>
                  <a:srgbClr val="000000"/>
                </a:solidFill>
                <a:latin typeface="+mn-lt"/>
              </a:rPr>
              <a:t>+8.5% y/y Services</a:t>
            </a:r>
            <a:endParaRPr lang="en-GB" sz="1600" dirty="0">
              <a:solidFill>
                <a:srgbClr val="000000"/>
              </a:solidFill>
              <a:latin typeface="+mn-lt"/>
            </a:endParaRPr>
          </a:p>
        </p:txBody>
      </p:sp>
      <p:sp>
        <p:nvSpPr>
          <p:cNvPr id="23" name="Oval 22"/>
          <p:cNvSpPr/>
          <p:nvPr/>
        </p:nvSpPr>
        <p:spPr>
          <a:xfrm>
            <a:off x="2983230" y="5466755"/>
            <a:ext cx="1114068" cy="36642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pic>
        <p:nvPicPr>
          <p:cNvPr id="1026" name="Picture 2" descr="https://avatars.mds.yandex.net/i?id=c4ab4cfac0df0064d926997c57a1e70232ebc015-7672646-images-thumbs&amp;n=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6837" y="2139359"/>
            <a:ext cx="543904" cy="50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70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312517" y="-1"/>
            <a:ext cx="8520334" cy="1080000"/>
          </a:xfrm>
        </p:spPr>
        <p:txBody>
          <a:bodyPr>
            <a:normAutofit/>
          </a:bodyPr>
          <a:lstStyle/>
          <a:p>
            <a:r>
              <a:rPr lang="en-GB" dirty="0" smtClean="0"/>
              <a:t>Unlike some of its neighbours, Uzbekistan </a:t>
            </a:r>
            <a:r>
              <a:rPr lang="en-GB" dirty="0" smtClean="0"/>
              <a:t>did not significantly benefit from elevated </a:t>
            </a:r>
            <a:r>
              <a:rPr lang="en-GB" dirty="0">
                <a:solidFill>
                  <a:srgbClr val="FF0000"/>
                </a:solidFill>
              </a:rPr>
              <a:t>commodity </a:t>
            </a:r>
            <a:r>
              <a:rPr lang="en-GB" dirty="0" smtClean="0">
                <a:solidFill>
                  <a:srgbClr val="FF0000"/>
                </a:solidFill>
              </a:rPr>
              <a:t>prices</a:t>
            </a:r>
            <a:endParaRPr lang="en-GB" dirty="0"/>
          </a:p>
        </p:txBody>
      </p:sp>
      <p:sp>
        <p:nvSpPr>
          <p:cNvPr id="5" name="Date Placeholder 4"/>
          <p:cNvSpPr>
            <a:spLocks noGrp="1"/>
          </p:cNvSpPr>
          <p:nvPr>
            <p:ph type="dt" sz="half" idx="2"/>
          </p:nvPr>
        </p:nvSpPr>
        <p:spPr/>
        <p:txBody>
          <a:bodyPr/>
          <a:lstStyle/>
          <a:p>
            <a:fld id="{C70A5BBD-BD63-F344-B625-7C085C238913}" type="datetime3">
              <a:rPr lang="en-GB" smtClean="0"/>
              <a:t>27 February, 2023</a:t>
            </a:fld>
            <a:endParaRPr lang="en-GB"/>
          </a:p>
        </p:txBody>
      </p:sp>
      <p:sp>
        <p:nvSpPr>
          <p:cNvPr id="7" name="Slide Number Placeholder 6"/>
          <p:cNvSpPr>
            <a:spLocks noGrp="1"/>
          </p:cNvSpPr>
          <p:nvPr>
            <p:ph type="sldNum" sz="quarter" idx="4"/>
          </p:nvPr>
        </p:nvSpPr>
        <p:spPr/>
        <p:txBody>
          <a:bodyPr/>
          <a:lstStyle/>
          <a:p>
            <a:fld id="{71F9F866-B438-9445-8D9F-1F8FF6608833}" type="slidenum">
              <a:rPr lang="en-GB" smtClean="0"/>
              <a:pPr/>
              <a:t>3</a:t>
            </a:fld>
            <a:endParaRPr lang="en-GB"/>
          </a:p>
        </p:txBody>
      </p:sp>
      <p:graphicFrame>
        <p:nvGraphicFramePr>
          <p:cNvPr id="12" name="Chart 11"/>
          <p:cNvGraphicFramePr>
            <a:graphicFrameLocks/>
          </p:cNvGraphicFramePr>
          <p:nvPr>
            <p:extLst/>
          </p:nvPr>
        </p:nvGraphicFramePr>
        <p:xfrm>
          <a:off x="312517" y="1135380"/>
          <a:ext cx="11736730" cy="3733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nvPr>
        </p:nvGraphicFramePr>
        <p:xfrm>
          <a:off x="312517" y="4864879"/>
          <a:ext cx="11482087" cy="1112817"/>
        </p:xfrm>
        <a:graphic>
          <a:graphicData uri="http://schemas.openxmlformats.org/drawingml/2006/table">
            <a:tbl>
              <a:tblPr firstRow="1" bandRow="1">
                <a:tableStyleId>{6E25E649-3F16-4E02-A733-19D2CDBF48F0}</a:tableStyleId>
              </a:tblPr>
              <a:tblGrid>
                <a:gridCol w="1563665">
                  <a:extLst>
                    <a:ext uri="{9D8B030D-6E8A-4147-A177-3AD203B41FA5}">
                      <a16:colId xmlns:a16="http://schemas.microsoft.com/office/drawing/2014/main" val="1828232212"/>
                    </a:ext>
                  </a:extLst>
                </a:gridCol>
                <a:gridCol w="1306856">
                  <a:extLst>
                    <a:ext uri="{9D8B030D-6E8A-4147-A177-3AD203B41FA5}">
                      <a16:colId xmlns:a16="http://schemas.microsoft.com/office/drawing/2014/main" val="2172221015"/>
                    </a:ext>
                  </a:extLst>
                </a:gridCol>
                <a:gridCol w="1435261">
                  <a:extLst>
                    <a:ext uri="{9D8B030D-6E8A-4147-A177-3AD203B41FA5}">
                      <a16:colId xmlns:a16="http://schemas.microsoft.com/office/drawing/2014/main" val="2951883510"/>
                    </a:ext>
                  </a:extLst>
                </a:gridCol>
                <a:gridCol w="1435261">
                  <a:extLst>
                    <a:ext uri="{9D8B030D-6E8A-4147-A177-3AD203B41FA5}">
                      <a16:colId xmlns:a16="http://schemas.microsoft.com/office/drawing/2014/main" val="503864910"/>
                    </a:ext>
                  </a:extLst>
                </a:gridCol>
                <a:gridCol w="1435261">
                  <a:extLst>
                    <a:ext uri="{9D8B030D-6E8A-4147-A177-3AD203B41FA5}">
                      <a16:colId xmlns:a16="http://schemas.microsoft.com/office/drawing/2014/main" val="2999227812"/>
                    </a:ext>
                  </a:extLst>
                </a:gridCol>
                <a:gridCol w="1435261">
                  <a:extLst>
                    <a:ext uri="{9D8B030D-6E8A-4147-A177-3AD203B41FA5}">
                      <a16:colId xmlns:a16="http://schemas.microsoft.com/office/drawing/2014/main" val="1932421530"/>
                    </a:ext>
                  </a:extLst>
                </a:gridCol>
                <a:gridCol w="1435261">
                  <a:extLst>
                    <a:ext uri="{9D8B030D-6E8A-4147-A177-3AD203B41FA5}">
                      <a16:colId xmlns:a16="http://schemas.microsoft.com/office/drawing/2014/main" val="241226041"/>
                    </a:ext>
                  </a:extLst>
                </a:gridCol>
                <a:gridCol w="1435261">
                  <a:extLst>
                    <a:ext uri="{9D8B030D-6E8A-4147-A177-3AD203B41FA5}">
                      <a16:colId xmlns:a16="http://schemas.microsoft.com/office/drawing/2014/main" val="3407389527"/>
                    </a:ext>
                  </a:extLst>
                </a:gridCol>
              </a:tblGrid>
              <a:tr h="381297">
                <a:tc>
                  <a:txBody>
                    <a:bodyPr/>
                    <a:lstStyle/>
                    <a:p>
                      <a:pPr algn="ctr"/>
                      <a:r>
                        <a:rPr lang="en-GB" sz="1400" dirty="0"/>
                        <a:t>Product</a:t>
                      </a:r>
                    </a:p>
                  </a:txBody>
                  <a:tcPr/>
                </a:tc>
                <a:tc>
                  <a:txBody>
                    <a:bodyPr/>
                    <a:lstStyle/>
                    <a:p>
                      <a:pPr algn="ctr"/>
                      <a:r>
                        <a:rPr lang="en-GB" sz="1400" dirty="0" smtClean="0"/>
                        <a:t>Brent oil</a:t>
                      </a:r>
                      <a:endParaRPr lang="en-GB" sz="1400" dirty="0"/>
                    </a:p>
                  </a:txBody>
                  <a:tcPr/>
                </a:tc>
                <a:tc>
                  <a:txBody>
                    <a:bodyPr/>
                    <a:lstStyle/>
                    <a:p>
                      <a:pPr algn="ctr"/>
                      <a:r>
                        <a:rPr lang="en-GB" sz="1400" dirty="0"/>
                        <a:t>Copper</a:t>
                      </a:r>
                    </a:p>
                  </a:txBody>
                  <a:tcPr/>
                </a:tc>
                <a:tc>
                  <a:txBody>
                    <a:bodyPr/>
                    <a:lstStyle/>
                    <a:p>
                      <a:pPr algn="ctr"/>
                      <a:r>
                        <a:rPr lang="en-GB" sz="1400"/>
                        <a:t>Wheat</a:t>
                      </a:r>
                    </a:p>
                  </a:txBody>
                  <a:tcPr/>
                </a:tc>
                <a:tc>
                  <a:txBody>
                    <a:bodyPr/>
                    <a:lstStyle/>
                    <a:p>
                      <a:pPr algn="ctr"/>
                      <a:r>
                        <a:rPr lang="en-GB" sz="1400"/>
                        <a:t>Gold</a:t>
                      </a:r>
                    </a:p>
                  </a:txBody>
                  <a:tcPr/>
                </a:tc>
                <a:tc>
                  <a:txBody>
                    <a:bodyPr/>
                    <a:lstStyle/>
                    <a:p>
                      <a:pPr algn="ctr"/>
                      <a:r>
                        <a:rPr lang="en-GB" sz="1400"/>
                        <a:t>Coal</a:t>
                      </a:r>
                    </a:p>
                  </a:txBody>
                  <a:tcPr/>
                </a:tc>
                <a:tc>
                  <a:txBody>
                    <a:bodyPr/>
                    <a:lstStyle/>
                    <a:p>
                      <a:pPr algn="ctr"/>
                      <a:r>
                        <a:rPr lang="en-GB" sz="1400"/>
                        <a:t>Aluminium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Natural gas</a:t>
                      </a:r>
                    </a:p>
                  </a:txBody>
                  <a:tcPr/>
                </a:tc>
                <a:extLst>
                  <a:ext uri="{0D108BD9-81ED-4DB2-BD59-A6C34878D82A}">
                    <a16:rowId xmlns:a16="http://schemas.microsoft.com/office/drawing/2014/main" val="3164011151"/>
                  </a:ext>
                </a:extLst>
              </a:tr>
              <a:tr h="727327">
                <a:tc>
                  <a:txBody>
                    <a:bodyPr/>
                    <a:lstStyle/>
                    <a:p>
                      <a:pPr algn="ctr"/>
                      <a:r>
                        <a:rPr lang="en-GB" sz="1400" b="1" dirty="0" smtClean="0">
                          <a:solidFill>
                            <a:srgbClr val="FF0000"/>
                          </a:solidFill>
                        </a:rPr>
                        <a:t>Average price</a:t>
                      </a:r>
                      <a:r>
                        <a:rPr lang="en-GB" sz="1400" b="1" baseline="0" dirty="0" smtClean="0">
                          <a:solidFill>
                            <a:srgbClr val="FF0000"/>
                          </a:solidFill>
                        </a:rPr>
                        <a:t> in 2022 compared to 2021 average</a:t>
                      </a:r>
                      <a:endParaRPr lang="en-GB" sz="1400" b="1" baseline="0" dirty="0">
                        <a:solidFill>
                          <a:srgbClr val="FF0000"/>
                        </a:solidFill>
                      </a:endParaRPr>
                    </a:p>
                  </a:txBody>
                  <a:tcPr/>
                </a:tc>
                <a:tc>
                  <a:txBody>
                    <a:bodyPr/>
                    <a:lstStyle/>
                    <a:p>
                      <a:pPr algn="ctr"/>
                      <a:r>
                        <a:rPr lang="en-GB" sz="1400" b="1" i="0" dirty="0" smtClean="0">
                          <a:solidFill>
                            <a:schemeClr val="accent1"/>
                          </a:solidFill>
                        </a:rPr>
                        <a:t>+41.7%</a:t>
                      </a:r>
                      <a:endParaRPr lang="en-GB" sz="1400" b="1" i="0" dirty="0">
                        <a:solidFill>
                          <a:schemeClr val="accent1"/>
                        </a:solidFill>
                      </a:endParaRPr>
                    </a:p>
                  </a:txBody>
                  <a:tcPr/>
                </a:tc>
                <a:tc>
                  <a:txBody>
                    <a:bodyPr/>
                    <a:lstStyle/>
                    <a:p>
                      <a:pPr algn="ctr"/>
                      <a:r>
                        <a:rPr lang="en-GB" sz="1400" b="1" i="0" dirty="0" smtClean="0">
                          <a:solidFill>
                            <a:schemeClr val="accent1"/>
                          </a:solidFill>
                        </a:rPr>
                        <a:t>-5.8%</a:t>
                      </a:r>
                      <a:endParaRPr lang="en-GB" sz="1400" b="1" i="0" dirty="0">
                        <a:solidFill>
                          <a:schemeClr val="accent1"/>
                        </a:solidFill>
                      </a:endParaRPr>
                    </a:p>
                  </a:txBody>
                  <a:tcPr/>
                </a:tc>
                <a:tc>
                  <a:txBody>
                    <a:bodyPr/>
                    <a:lstStyle/>
                    <a:p>
                      <a:pPr algn="ctr"/>
                      <a:r>
                        <a:rPr lang="en-GB" sz="1400" b="1" i="0" dirty="0" smtClean="0">
                          <a:solidFill>
                            <a:schemeClr val="accent1"/>
                          </a:solidFill>
                        </a:rPr>
                        <a:t>+36.4%</a:t>
                      </a:r>
                      <a:endParaRPr lang="en-GB" sz="1400" b="1" i="0" dirty="0">
                        <a:solidFill>
                          <a:schemeClr val="accent1"/>
                        </a:solidFill>
                      </a:endParaRPr>
                    </a:p>
                  </a:txBody>
                  <a:tcPr/>
                </a:tc>
                <a:tc>
                  <a:txBody>
                    <a:bodyPr/>
                    <a:lstStyle/>
                    <a:p>
                      <a:pPr algn="ctr"/>
                      <a:r>
                        <a:rPr lang="en-GB" sz="1400" b="1" i="0" dirty="0" smtClean="0">
                          <a:solidFill>
                            <a:schemeClr val="accent1"/>
                          </a:solidFill>
                        </a:rPr>
                        <a:t>=</a:t>
                      </a:r>
                      <a:endParaRPr lang="en-GB" sz="1400" b="1" i="0" dirty="0">
                        <a:solidFill>
                          <a:schemeClr val="accent1"/>
                        </a:solidFill>
                      </a:endParaRPr>
                    </a:p>
                  </a:txBody>
                  <a:tcPr/>
                </a:tc>
                <a:tc>
                  <a:txBody>
                    <a:bodyPr/>
                    <a:lstStyle/>
                    <a:p>
                      <a:pPr algn="ctr"/>
                      <a:r>
                        <a:rPr lang="en-GB" sz="1400" b="1" i="0" dirty="0" smtClean="0">
                          <a:solidFill>
                            <a:schemeClr val="accent1"/>
                          </a:solidFill>
                        </a:rPr>
                        <a:t>+149.7%</a:t>
                      </a:r>
                      <a:endParaRPr lang="en-GB" sz="1400" b="1" i="0" dirty="0">
                        <a:solidFill>
                          <a:schemeClr val="accent1"/>
                        </a:solidFill>
                      </a:endParaRPr>
                    </a:p>
                  </a:txBody>
                  <a:tcPr/>
                </a:tc>
                <a:tc>
                  <a:txBody>
                    <a:bodyPr/>
                    <a:lstStyle/>
                    <a:p>
                      <a:pPr algn="ctr"/>
                      <a:r>
                        <a:rPr lang="en-GB" sz="1400" b="1" i="0" dirty="0" smtClean="0">
                          <a:solidFill>
                            <a:schemeClr val="accent1"/>
                          </a:solidFill>
                        </a:rPr>
                        <a:t>+9.3%</a:t>
                      </a:r>
                      <a:endParaRPr lang="en-GB" sz="1400" b="1" i="0" dirty="0">
                        <a:solidFill>
                          <a:schemeClr val="accent1"/>
                        </a:solidFill>
                      </a:endParaRPr>
                    </a:p>
                  </a:txBody>
                  <a:tcPr/>
                </a:tc>
                <a:tc>
                  <a:txBody>
                    <a:bodyPr/>
                    <a:lstStyle/>
                    <a:p>
                      <a:pPr algn="ctr"/>
                      <a:r>
                        <a:rPr lang="en-GB" sz="1400" b="1" i="0" dirty="0" smtClean="0">
                          <a:solidFill>
                            <a:schemeClr val="accent1"/>
                          </a:solidFill>
                        </a:rPr>
                        <a:t>+150%</a:t>
                      </a:r>
                      <a:endParaRPr lang="en-GB" sz="1400" b="1" i="0" dirty="0">
                        <a:solidFill>
                          <a:schemeClr val="accent1"/>
                        </a:solidFill>
                      </a:endParaRPr>
                    </a:p>
                  </a:txBody>
                  <a:tcPr/>
                </a:tc>
                <a:extLst>
                  <a:ext uri="{0D108BD9-81ED-4DB2-BD59-A6C34878D82A}">
                    <a16:rowId xmlns:a16="http://schemas.microsoft.com/office/drawing/2014/main" val="1401240834"/>
                  </a:ext>
                </a:extLst>
              </a:tr>
            </a:tbl>
          </a:graphicData>
        </a:graphic>
      </p:graphicFrame>
      <p:sp>
        <p:nvSpPr>
          <p:cNvPr id="3" name="Footer Placeholder 2"/>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8" name="Oval 7"/>
          <p:cNvSpPr/>
          <p:nvPr/>
        </p:nvSpPr>
        <p:spPr>
          <a:xfrm>
            <a:off x="9923502" y="4192601"/>
            <a:ext cx="1285796" cy="339948"/>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1991500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8620" y="-1"/>
            <a:ext cx="8444231" cy="1080000"/>
          </a:xfrm>
        </p:spPr>
        <p:txBody>
          <a:bodyPr>
            <a:normAutofit/>
          </a:bodyPr>
          <a:lstStyle/>
          <a:p>
            <a:r>
              <a:rPr lang="en-GB" dirty="0" smtClean="0"/>
              <a:t>Contrary to the earlier expectations, </a:t>
            </a:r>
            <a:r>
              <a:rPr lang="en-GB" dirty="0"/>
              <a:t>all CA countries </a:t>
            </a:r>
            <a:r>
              <a:rPr lang="en-GB" dirty="0" smtClean="0"/>
              <a:t>have </a:t>
            </a:r>
            <a:r>
              <a:rPr lang="en-GB" dirty="0">
                <a:solidFill>
                  <a:srgbClr val="C00000"/>
                </a:solidFill>
              </a:rPr>
              <a:t>increased</a:t>
            </a:r>
            <a:r>
              <a:rPr lang="en-GB" dirty="0" smtClean="0"/>
              <a:t> </a:t>
            </a:r>
            <a:r>
              <a:rPr lang="en-GB" dirty="0" smtClean="0">
                <a:solidFill>
                  <a:srgbClr val="C00000"/>
                </a:solidFill>
              </a:rPr>
              <a:t>exports</a:t>
            </a:r>
            <a:r>
              <a:rPr lang="en-GB" dirty="0" smtClean="0"/>
              <a:t> (</a:t>
            </a:r>
            <a:r>
              <a:rPr lang="en-GB" dirty="0"/>
              <a:t>Kyrgyzstan is a special case</a:t>
            </a:r>
            <a:r>
              <a:rPr lang="en-GB" dirty="0" smtClean="0"/>
              <a:t>)…</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4</a:t>
            </a:fld>
            <a:endParaRPr lang="en-GB" dirty="0"/>
          </a:p>
        </p:txBody>
      </p:sp>
      <p:sp>
        <p:nvSpPr>
          <p:cNvPr id="11" name="Rounded Rectangle 10"/>
          <p:cNvSpPr/>
          <p:nvPr/>
        </p:nvSpPr>
        <p:spPr>
          <a:xfrm>
            <a:off x="6438034" y="1283356"/>
            <a:ext cx="5581650" cy="4921977"/>
          </a:xfrm>
          <a:prstGeom prst="roundRect">
            <a:avLst>
              <a:gd name="adj" fmla="val 6212"/>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GB" sz="1400" dirty="0" smtClean="0">
              <a:solidFill>
                <a:schemeClr val="accent6"/>
              </a:solidFill>
            </a:endParaRPr>
          </a:p>
        </p:txBody>
      </p:sp>
      <p:sp>
        <p:nvSpPr>
          <p:cNvPr id="6" name="Footer Placeholder 5"/>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873650045"/>
              </p:ext>
            </p:extLst>
          </p:nvPr>
        </p:nvGraphicFramePr>
        <p:xfrm>
          <a:off x="229175" y="1163782"/>
          <a:ext cx="5922243" cy="50415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56355913"/>
              </p:ext>
            </p:extLst>
          </p:nvPr>
        </p:nvGraphicFramePr>
        <p:xfrm>
          <a:off x="6587259" y="4510258"/>
          <a:ext cx="5283200" cy="1566593"/>
        </p:xfrm>
        <a:graphic>
          <a:graphicData uri="http://schemas.openxmlformats.org/drawingml/2006/table">
            <a:tbl>
              <a:tblPr>
                <a:tableStyleId>{5C22544A-7EE6-4342-B048-85BDC9FD1C3A}</a:tableStyleId>
              </a:tblPr>
              <a:tblGrid>
                <a:gridCol w="2963141">
                  <a:extLst>
                    <a:ext uri="{9D8B030D-6E8A-4147-A177-3AD203B41FA5}">
                      <a16:colId xmlns:a16="http://schemas.microsoft.com/office/drawing/2014/main" val="3058202004"/>
                    </a:ext>
                  </a:extLst>
                </a:gridCol>
                <a:gridCol w="2320059">
                  <a:extLst>
                    <a:ext uri="{9D8B030D-6E8A-4147-A177-3AD203B41FA5}">
                      <a16:colId xmlns:a16="http://schemas.microsoft.com/office/drawing/2014/main" val="2388728734"/>
                    </a:ext>
                  </a:extLst>
                </a:gridCol>
              </a:tblGrid>
              <a:tr h="176817">
                <a:tc>
                  <a:txBody>
                    <a:bodyPr/>
                    <a:lstStyle/>
                    <a:p>
                      <a:pPr algn="l" fontAlgn="b"/>
                      <a:endParaRPr lang="en-GB" sz="1100" b="0" i="0" u="none" strike="noStrike">
                        <a:solidFill>
                          <a:srgbClr val="000000"/>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Growth rate, y/y</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287646087"/>
                  </a:ext>
                </a:extLst>
              </a:tr>
              <a:tr h="162016">
                <a:tc>
                  <a:txBody>
                    <a:bodyPr/>
                    <a:lstStyle/>
                    <a:p>
                      <a:pPr algn="l" fontAlgn="b"/>
                      <a:r>
                        <a:rPr lang="en-GB" sz="1100" u="none" strike="noStrike" dirty="0">
                          <a:solidFill>
                            <a:schemeClr val="accent6"/>
                          </a:solidFill>
                          <a:effectLst/>
                        </a:rPr>
                        <a:t>Cotton</a:t>
                      </a:r>
                      <a:endParaRPr lang="en-GB" sz="1100" b="0" i="0" u="none" strike="noStrike" dirty="0">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-97.4%</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579501505"/>
                  </a:ext>
                </a:extLst>
              </a:tr>
              <a:tr h="136076">
                <a:tc>
                  <a:txBody>
                    <a:bodyPr/>
                    <a:lstStyle/>
                    <a:p>
                      <a:pPr algn="l" fontAlgn="b"/>
                      <a:r>
                        <a:rPr lang="en-GB" sz="1100" u="none" strike="noStrike" dirty="0">
                          <a:solidFill>
                            <a:schemeClr val="accent6"/>
                          </a:solidFill>
                          <a:effectLst/>
                        </a:rPr>
                        <a:t>Chemical products and articles thereof</a:t>
                      </a:r>
                      <a:endParaRPr lang="en-GB" sz="1100" b="0" i="0" u="none" strike="noStrike" dirty="0">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17.0%</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406099918"/>
                  </a:ext>
                </a:extLst>
              </a:tr>
              <a:tr h="158786">
                <a:tc>
                  <a:txBody>
                    <a:bodyPr/>
                    <a:lstStyle/>
                    <a:p>
                      <a:pPr algn="l" fontAlgn="b"/>
                      <a:r>
                        <a:rPr lang="en-GB" sz="1100" u="none" strike="noStrike" dirty="0">
                          <a:solidFill>
                            <a:schemeClr val="accent6"/>
                          </a:solidFill>
                          <a:effectLst/>
                        </a:rPr>
                        <a:t>Black metals</a:t>
                      </a:r>
                      <a:endParaRPr lang="en-GB" sz="1100" b="0" i="0" u="none" strike="noStrike" dirty="0">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37.1%</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190660299"/>
                  </a:ext>
                </a:extLst>
              </a:tr>
              <a:tr h="158786">
                <a:tc>
                  <a:txBody>
                    <a:bodyPr/>
                    <a:lstStyle/>
                    <a:p>
                      <a:pPr algn="l" fontAlgn="b"/>
                      <a:r>
                        <a:rPr lang="en-GB" sz="1100" u="none" strike="noStrike" dirty="0">
                          <a:solidFill>
                            <a:schemeClr val="accent6"/>
                          </a:solidFill>
                          <a:effectLst/>
                        </a:rPr>
                        <a:t>Non-ferrous metals</a:t>
                      </a:r>
                      <a:endParaRPr lang="en-GB" sz="1100" b="0" i="0" u="none" strike="noStrike" dirty="0">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-1.6%</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277038708"/>
                  </a:ext>
                </a:extLst>
              </a:tr>
              <a:tr h="158786">
                <a:tc>
                  <a:txBody>
                    <a:bodyPr/>
                    <a:lstStyle/>
                    <a:p>
                      <a:pPr algn="l" fontAlgn="b"/>
                      <a:r>
                        <a:rPr lang="en-GB" sz="1100" u="none" strike="noStrike">
                          <a:solidFill>
                            <a:schemeClr val="accent6"/>
                          </a:solidFill>
                          <a:effectLst/>
                        </a:rPr>
                        <a:t>Energy and oil products</a:t>
                      </a:r>
                      <a:endParaRPr lang="en-GB" sz="1100" b="0" i="0" u="none" strike="noStrike">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33.8%</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078314457"/>
                  </a:ext>
                </a:extLst>
              </a:tr>
              <a:tr h="158786">
                <a:tc>
                  <a:txBody>
                    <a:bodyPr/>
                    <a:lstStyle/>
                    <a:p>
                      <a:pPr algn="l" fontAlgn="b"/>
                      <a:r>
                        <a:rPr lang="en-GB" sz="1100" u="none" strike="noStrike">
                          <a:solidFill>
                            <a:schemeClr val="accent6"/>
                          </a:solidFill>
                          <a:effectLst/>
                        </a:rPr>
                        <a:t>Cars and equipment</a:t>
                      </a:r>
                      <a:endParaRPr lang="en-GB" sz="1100" b="0" i="0" u="none" strike="noStrike">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41.0%</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4042715900"/>
                  </a:ext>
                </a:extLst>
              </a:tr>
              <a:tr h="158786">
                <a:tc>
                  <a:txBody>
                    <a:bodyPr/>
                    <a:lstStyle/>
                    <a:p>
                      <a:pPr algn="l" fontAlgn="b"/>
                      <a:r>
                        <a:rPr lang="en-GB" sz="1100" u="none" strike="noStrike">
                          <a:solidFill>
                            <a:schemeClr val="accent6"/>
                          </a:solidFill>
                          <a:effectLst/>
                        </a:rPr>
                        <a:t>Gold</a:t>
                      </a:r>
                      <a:endParaRPr lang="en-GB" sz="1100" b="0" i="0" u="none" strike="noStrike">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0.0%</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938871933"/>
                  </a:ext>
                </a:extLst>
              </a:tr>
              <a:tr h="158786">
                <a:tc>
                  <a:txBody>
                    <a:bodyPr/>
                    <a:lstStyle/>
                    <a:p>
                      <a:pPr algn="l" fontAlgn="b"/>
                      <a:r>
                        <a:rPr lang="en-GB" sz="1100" u="none" strike="noStrike">
                          <a:solidFill>
                            <a:schemeClr val="accent6"/>
                          </a:solidFill>
                          <a:effectLst/>
                        </a:rPr>
                        <a:t>Food</a:t>
                      </a:r>
                      <a:endParaRPr lang="en-GB" sz="1100" b="0" i="0" u="none" strike="noStrike">
                        <a:solidFill>
                          <a:schemeClr val="accent6"/>
                        </a:solidFill>
                        <a:effectLst/>
                        <a:latin typeface="Calibri" panose="020F0502020204030204" pitchFamily="34" charset="0"/>
                      </a:endParaRPr>
                    </a:p>
                  </a:txBody>
                  <a:tcPr marL="6082" marR="6082" marT="6082" marB="0" anchor="b"/>
                </a:tc>
                <a:tc>
                  <a:txBody>
                    <a:bodyPr/>
                    <a:lstStyle/>
                    <a:p>
                      <a:pPr algn="ctr" fontAlgn="b"/>
                      <a:r>
                        <a:rPr lang="en-GB" sz="1100" u="none" strike="noStrike" dirty="0">
                          <a:solidFill>
                            <a:schemeClr val="accent6"/>
                          </a:solidFill>
                          <a:effectLst/>
                        </a:rPr>
                        <a:t>23.9%</a:t>
                      </a:r>
                      <a:endParaRPr lang="en-GB" sz="1100" b="0" i="0" u="none" strike="noStrike" dirty="0">
                        <a:solidFill>
                          <a:schemeClr val="accent6"/>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949343812"/>
                  </a:ext>
                </a:extLst>
              </a:tr>
            </a:tbl>
          </a:graphicData>
        </a:graphic>
      </p:graphicFrame>
      <p:sp>
        <p:nvSpPr>
          <p:cNvPr id="13" name="Oval 12"/>
          <p:cNvSpPr/>
          <p:nvPr/>
        </p:nvSpPr>
        <p:spPr>
          <a:xfrm rot="18790327">
            <a:off x="1132694" y="5065333"/>
            <a:ext cx="1346724" cy="419004"/>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graphicFrame>
        <p:nvGraphicFramePr>
          <p:cNvPr id="14" name="Chart 13"/>
          <p:cNvGraphicFramePr>
            <a:graphicFrameLocks/>
          </p:cNvGraphicFramePr>
          <p:nvPr>
            <p:extLst>
              <p:ext uri="{D42A27DB-BD31-4B8C-83A1-F6EECF244321}">
                <p14:modId xmlns:p14="http://schemas.microsoft.com/office/powerpoint/2010/main" val="3280779589"/>
              </p:ext>
            </p:extLst>
          </p:nvPr>
        </p:nvGraphicFramePr>
        <p:xfrm>
          <a:off x="6438035" y="1283357"/>
          <a:ext cx="5581650" cy="3218892"/>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10099542" y="3744344"/>
            <a:ext cx="563417" cy="307777"/>
          </a:xfrm>
          <a:prstGeom prst="rect">
            <a:avLst/>
          </a:prstGeom>
          <a:noFill/>
        </p:spPr>
        <p:txBody>
          <a:bodyPr wrap="square" rtlCol="0">
            <a:spAutoFit/>
          </a:bodyPr>
          <a:lstStyle/>
          <a:p>
            <a:r>
              <a:rPr lang="en-GB" sz="1400" b="1" dirty="0">
                <a:solidFill>
                  <a:schemeClr val="bg1"/>
                </a:solidFill>
              </a:rPr>
              <a:t>Gold</a:t>
            </a:r>
          </a:p>
        </p:txBody>
      </p:sp>
      <p:sp>
        <p:nvSpPr>
          <p:cNvPr id="7" name="TextBox 6"/>
          <p:cNvSpPr txBox="1"/>
          <p:nvPr/>
        </p:nvSpPr>
        <p:spPr>
          <a:xfrm>
            <a:off x="9282223" y="3296093"/>
            <a:ext cx="606056" cy="307777"/>
          </a:xfrm>
          <a:prstGeom prst="rect">
            <a:avLst/>
          </a:prstGeom>
          <a:noFill/>
        </p:spPr>
        <p:txBody>
          <a:bodyPr wrap="square" rtlCol="0">
            <a:spAutoFit/>
          </a:bodyPr>
          <a:lstStyle/>
          <a:p>
            <a:r>
              <a:rPr lang="en-GB" sz="1400" b="1" dirty="0" smtClean="0">
                <a:solidFill>
                  <a:schemeClr val="bg1"/>
                </a:solidFill>
              </a:rPr>
              <a:t>Food</a:t>
            </a:r>
            <a:endParaRPr lang="en-GB" sz="1400" b="1" dirty="0" smtClean="0">
              <a:solidFill>
                <a:schemeClr val="bg1"/>
              </a:solidFill>
            </a:endParaRPr>
          </a:p>
        </p:txBody>
      </p:sp>
      <p:sp>
        <p:nvSpPr>
          <p:cNvPr id="15" name="TextBox 14"/>
          <p:cNvSpPr txBox="1"/>
          <p:nvPr/>
        </p:nvSpPr>
        <p:spPr>
          <a:xfrm>
            <a:off x="9388549" y="2412558"/>
            <a:ext cx="710993" cy="523220"/>
          </a:xfrm>
          <a:prstGeom prst="rect">
            <a:avLst/>
          </a:prstGeom>
          <a:noFill/>
        </p:spPr>
        <p:txBody>
          <a:bodyPr wrap="square" rtlCol="0">
            <a:spAutoFit/>
          </a:bodyPr>
          <a:lstStyle/>
          <a:p>
            <a:r>
              <a:rPr lang="en-GB" sz="1400" b="1" dirty="0" smtClean="0">
                <a:solidFill>
                  <a:schemeClr val="bg1"/>
                </a:solidFill>
              </a:rPr>
              <a:t>Other goods</a:t>
            </a:r>
            <a:endParaRPr lang="en-GB" sz="1400" b="1" dirty="0" smtClean="0">
              <a:solidFill>
                <a:schemeClr val="bg1"/>
              </a:solidFill>
            </a:endParaRPr>
          </a:p>
        </p:txBody>
      </p:sp>
      <p:sp>
        <p:nvSpPr>
          <p:cNvPr id="16" name="TextBox 15"/>
          <p:cNvSpPr txBox="1"/>
          <p:nvPr/>
        </p:nvSpPr>
        <p:spPr>
          <a:xfrm>
            <a:off x="10003385" y="1887371"/>
            <a:ext cx="1133269" cy="307777"/>
          </a:xfrm>
          <a:prstGeom prst="rect">
            <a:avLst/>
          </a:prstGeom>
          <a:noFill/>
        </p:spPr>
        <p:txBody>
          <a:bodyPr wrap="square" rtlCol="0">
            <a:spAutoFit/>
          </a:bodyPr>
          <a:lstStyle/>
          <a:p>
            <a:r>
              <a:rPr lang="en-GB" sz="1400" b="1" dirty="0" smtClean="0">
                <a:solidFill>
                  <a:schemeClr val="bg1"/>
                </a:solidFill>
              </a:rPr>
              <a:t>Chemicals</a:t>
            </a:r>
            <a:endParaRPr lang="en-GB" sz="1400" b="1" dirty="0" smtClean="0">
              <a:solidFill>
                <a:schemeClr val="bg1"/>
              </a:solidFill>
            </a:endParaRPr>
          </a:p>
        </p:txBody>
      </p:sp>
      <p:sp>
        <p:nvSpPr>
          <p:cNvPr id="17" name="TextBox 16"/>
          <p:cNvSpPr txBox="1"/>
          <p:nvPr/>
        </p:nvSpPr>
        <p:spPr>
          <a:xfrm>
            <a:off x="10875495" y="2261860"/>
            <a:ext cx="1590293" cy="523220"/>
          </a:xfrm>
          <a:prstGeom prst="rect">
            <a:avLst/>
          </a:prstGeom>
          <a:noFill/>
        </p:spPr>
        <p:txBody>
          <a:bodyPr wrap="square" rtlCol="0">
            <a:spAutoFit/>
          </a:bodyPr>
          <a:lstStyle/>
          <a:p>
            <a:r>
              <a:rPr lang="en-GB" sz="1400" b="1" dirty="0" smtClean="0">
                <a:solidFill>
                  <a:schemeClr val="bg1"/>
                </a:solidFill>
              </a:rPr>
              <a:t>Non-ferrous metals</a:t>
            </a:r>
            <a:endParaRPr lang="en-GB" sz="1400" b="1" dirty="0">
              <a:solidFill>
                <a:schemeClr val="bg1"/>
              </a:solidFill>
            </a:endParaRPr>
          </a:p>
        </p:txBody>
      </p:sp>
      <p:sp>
        <p:nvSpPr>
          <p:cNvPr id="18" name="TextBox 17"/>
          <p:cNvSpPr txBox="1"/>
          <p:nvPr/>
        </p:nvSpPr>
        <p:spPr>
          <a:xfrm>
            <a:off x="10956914" y="2851792"/>
            <a:ext cx="928543" cy="307777"/>
          </a:xfrm>
          <a:prstGeom prst="rect">
            <a:avLst/>
          </a:prstGeom>
          <a:noFill/>
        </p:spPr>
        <p:txBody>
          <a:bodyPr wrap="square" rtlCol="0">
            <a:spAutoFit/>
          </a:bodyPr>
          <a:lstStyle/>
          <a:p>
            <a:r>
              <a:rPr lang="en-GB" sz="1400" b="1" dirty="0" smtClean="0">
                <a:solidFill>
                  <a:schemeClr val="bg1"/>
                </a:solidFill>
              </a:rPr>
              <a:t>Energy</a:t>
            </a:r>
            <a:endParaRPr lang="en-GB" sz="1400" b="1" dirty="0">
              <a:solidFill>
                <a:schemeClr val="bg1"/>
              </a:solidFill>
            </a:endParaRPr>
          </a:p>
        </p:txBody>
      </p:sp>
      <p:sp>
        <p:nvSpPr>
          <p:cNvPr id="19" name="TextBox 18"/>
          <p:cNvSpPr txBox="1"/>
          <p:nvPr/>
        </p:nvSpPr>
        <p:spPr>
          <a:xfrm>
            <a:off x="11071542" y="3221124"/>
            <a:ext cx="1171194" cy="523220"/>
          </a:xfrm>
          <a:prstGeom prst="rect">
            <a:avLst/>
          </a:prstGeom>
          <a:noFill/>
        </p:spPr>
        <p:txBody>
          <a:bodyPr wrap="square" rtlCol="0">
            <a:spAutoFit/>
          </a:bodyPr>
          <a:lstStyle/>
          <a:p>
            <a:r>
              <a:rPr lang="en-GB" sz="1400" b="1" dirty="0" smtClean="0">
                <a:solidFill>
                  <a:schemeClr val="bg1"/>
                </a:solidFill>
              </a:rPr>
              <a:t>Cars and equipment</a:t>
            </a:r>
          </a:p>
        </p:txBody>
      </p:sp>
    </p:spTree>
    <p:extLst>
      <p:ext uri="{BB962C8B-B14F-4D97-AF65-F5344CB8AC3E}">
        <p14:creationId xmlns:p14="http://schemas.microsoft.com/office/powerpoint/2010/main" val="2030581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7793" y="-1"/>
            <a:ext cx="8315058" cy="1080000"/>
          </a:xfrm>
        </p:spPr>
        <p:txBody>
          <a:bodyPr>
            <a:normAutofit/>
          </a:bodyPr>
          <a:lstStyle/>
          <a:p>
            <a:r>
              <a:rPr lang="en-GB" dirty="0" smtClean="0"/>
              <a:t>… having assumed a large role in Russia’s </a:t>
            </a:r>
            <a:r>
              <a:rPr lang="en-GB" dirty="0">
                <a:solidFill>
                  <a:srgbClr val="FF0000"/>
                </a:solidFill>
              </a:rPr>
              <a:t>“intermediated </a:t>
            </a:r>
            <a:r>
              <a:rPr lang="en-GB" dirty="0" smtClean="0">
                <a:solidFill>
                  <a:srgbClr val="FF0000"/>
                </a:solidFill>
              </a:rPr>
              <a:t>trade” with </a:t>
            </a:r>
            <a:r>
              <a:rPr lang="en-GB" dirty="0" err="1" smtClean="0">
                <a:solidFill>
                  <a:srgbClr val="FF0000"/>
                </a:solidFill>
              </a:rPr>
              <a:t>Türkiye</a:t>
            </a:r>
            <a:r>
              <a:rPr lang="en-GB" dirty="0" smtClean="0">
                <a:solidFill>
                  <a:srgbClr val="FF0000"/>
                </a:solidFill>
              </a:rPr>
              <a:t> and China…</a:t>
            </a:r>
            <a:endParaRPr lang="en-GB" dirty="0">
              <a:solidFill>
                <a:srgbClr val="FF0000"/>
              </a:solidFill>
            </a:endParaRPr>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5</a:t>
            </a:fld>
            <a:endParaRPr lang="en-GB" dirty="0"/>
          </a:p>
        </p:txBody>
      </p:sp>
      <p:sp>
        <p:nvSpPr>
          <p:cNvPr id="9" name="Rounded Rectangle 8"/>
          <p:cNvSpPr/>
          <p:nvPr/>
        </p:nvSpPr>
        <p:spPr>
          <a:xfrm>
            <a:off x="930273" y="4279712"/>
            <a:ext cx="10629900" cy="1483135"/>
          </a:xfrm>
          <a:prstGeom prst="roundRect">
            <a:avLst>
              <a:gd name="adj" fmla="val 6212"/>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sz="1600" dirty="0" smtClean="0">
                <a:solidFill>
                  <a:schemeClr val="accent6"/>
                </a:solidFill>
              </a:rPr>
              <a:t>Chinese </a:t>
            </a:r>
            <a:r>
              <a:rPr lang="en-GB" sz="1600" dirty="0">
                <a:solidFill>
                  <a:schemeClr val="accent6"/>
                </a:solidFill>
              </a:rPr>
              <a:t>exports to or through </a:t>
            </a:r>
            <a:r>
              <a:rPr lang="en-GB" sz="1600" b="1" dirty="0">
                <a:solidFill>
                  <a:schemeClr val="accent6"/>
                </a:solidFill>
              </a:rPr>
              <a:t>Kyrgyzstan</a:t>
            </a:r>
            <a:r>
              <a:rPr lang="en-GB" sz="1600" dirty="0">
                <a:solidFill>
                  <a:schemeClr val="accent6"/>
                </a:solidFill>
              </a:rPr>
              <a:t> </a:t>
            </a:r>
            <a:r>
              <a:rPr lang="en-GB" sz="1600" dirty="0" smtClean="0">
                <a:solidFill>
                  <a:schemeClr val="accent6"/>
                </a:solidFill>
              </a:rPr>
              <a:t>increased +119% </a:t>
            </a:r>
            <a:r>
              <a:rPr lang="en-GB" sz="1600" dirty="0">
                <a:solidFill>
                  <a:schemeClr val="accent6"/>
                </a:solidFill>
              </a:rPr>
              <a:t>in the first </a:t>
            </a:r>
            <a:r>
              <a:rPr lang="en-GB" sz="1600" dirty="0" smtClean="0">
                <a:solidFill>
                  <a:schemeClr val="accent6"/>
                </a:solidFill>
              </a:rPr>
              <a:t>11 months </a:t>
            </a:r>
            <a:r>
              <a:rPr lang="en-GB" sz="1600" dirty="0">
                <a:solidFill>
                  <a:schemeClr val="accent6"/>
                </a:solidFill>
              </a:rPr>
              <a:t>of </a:t>
            </a:r>
            <a:r>
              <a:rPr lang="en-GB" sz="1600" dirty="0" smtClean="0">
                <a:solidFill>
                  <a:schemeClr val="accent6"/>
                </a:solidFill>
              </a:rPr>
              <a:t>2022, </a:t>
            </a:r>
            <a:r>
              <a:rPr lang="en-GB" sz="1600" dirty="0">
                <a:solidFill>
                  <a:schemeClr val="accent6"/>
                </a:solidFill>
              </a:rPr>
              <a:t>reflecting </a:t>
            </a:r>
            <a:r>
              <a:rPr lang="en-GB" sz="1600" dirty="0" smtClean="0">
                <a:solidFill>
                  <a:schemeClr val="accent6"/>
                </a:solidFill>
              </a:rPr>
              <a:t>its role </a:t>
            </a:r>
            <a:r>
              <a:rPr lang="en-GB" sz="1600" dirty="0">
                <a:solidFill>
                  <a:schemeClr val="accent6"/>
                </a:solidFill>
              </a:rPr>
              <a:t>as a gateway for Chinese products into the EEU. </a:t>
            </a:r>
            <a:r>
              <a:rPr lang="en-GB" sz="1600" dirty="0" smtClean="0">
                <a:solidFill>
                  <a:schemeClr val="accent6"/>
                </a:solidFill>
              </a:rPr>
              <a:t>Kyrgyzstan’s exports</a:t>
            </a:r>
            <a:r>
              <a:rPr lang="en-GB" sz="1600" b="1" dirty="0" smtClean="0">
                <a:solidFill>
                  <a:schemeClr val="accent6"/>
                </a:solidFill>
              </a:rPr>
              <a:t> </a:t>
            </a:r>
            <a:r>
              <a:rPr lang="en-GB" sz="1600" dirty="0" smtClean="0">
                <a:solidFill>
                  <a:schemeClr val="accent6"/>
                </a:solidFill>
              </a:rPr>
              <a:t>were driven by very </a:t>
            </a:r>
            <a:r>
              <a:rPr lang="en-GB" sz="1600" dirty="0">
                <a:solidFill>
                  <a:schemeClr val="accent6"/>
                </a:solidFill>
              </a:rPr>
              <a:t>large y/y increases in </a:t>
            </a:r>
            <a:r>
              <a:rPr lang="en-GB" sz="1600" b="1" dirty="0">
                <a:solidFill>
                  <a:schemeClr val="accent6"/>
                </a:solidFill>
              </a:rPr>
              <a:t>clothing (x3.3), cotton fibre, yarn and fabrics (x7), and footwear (x13).  </a:t>
            </a:r>
            <a:endParaRPr lang="en-GB" sz="1600" b="1" dirty="0" smtClean="0">
              <a:solidFill>
                <a:schemeClr val="accent6"/>
              </a:solidFill>
            </a:endParaRPr>
          </a:p>
          <a:p>
            <a:pPr marL="285750" indent="-285750">
              <a:spcAft>
                <a:spcPts val="600"/>
              </a:spcAft>
              <a:buFont typeface="Arial" panose="020B0604020202020204" pitchFamily="34" charset="0"/>
              <a:buChar char="•"/>
            </a:pPr>
            <a:r>
              <a:rPr lang="en-GB" sz="1600" dirty="0" smtClean="0">
                <a:solidFill>
                  <a:schemeClr val="accent6"/>
                </a:solidFill>
              </a:rPr>
              <a:t>Uzbekistan’s exports to Russia include more than </a:t>
            </a:r>
            <a:r>
              <a:rPr lang="en-GB" sz="1600" b="1" dirty="0" smtClean="0">
                <a:solidFill>
                  <a:srgbClr val="C00000"/>
                </a:solidFill>
              </a:rPr>
              <a:t>US$100 million </a:t>
            </a:r>
            <a:r>
              <a:rPr lang="en-GB" sz="1600" b="1" dirty="0" smtClean="0">
                <a:solidFill>
                  <a:schemeClr val="accent6"/>
                </a:solidFill>
              </a:rPr>
              <a:t>in consumer electronics.</a:t>
            </a:r>
            <a:endParaRPr lang="en-GB" sz="1400" b="1" dirty="0">
              <a:solidFill>
                <a:schemeClr val="accent6"/>
              </a:solidFill>
            </a:endParaRPr>
          </a:p>
          <a:p>
            <a:pPr marL="285750" indent="-285750">
              <a:spcAft>
                <a:spcPts val="600"/>
              </a:spcAft>
              <a:buFont typeface="Arial" panose="020B0604020202020204" pitchFamily="34" charset="0"/>
              <a:buChar char="•"/>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GB" sz="1400" dirty="0" smtClean="0">
              <a:solidFill>
                <a:schemeClr val="accent6"/>
              </a:solidFill>
            </a:endParaRPr>
          </a:p>
        </p:txBody>
      </p:sp>
      <p:graphicFrame>
        <p:nvGraphicFramePr>
          <p:cNvPr id="11" name="Chart 10"/>
          <p:cNvGraphicFramePr>
            <a:graphicFrameLocks/>
          </p:cNvGraphicFramePr>
          <p:nvPr>
            <p:extLst>
              <p:ext uri="{D42A27DB-BD31-4B8C-83A1-F6EECF244321}">
                <p14:modId xmlns:p14="http://schemas.microsoft.com/office/powerpoint/2010/main" val="3615478864"/>
              </p:ext>
            </p:extLst>
          </p:nvPr>
        </p:nvGraphicFramePr>
        <p:xfrm>
          <a:off x="930273" y="1079999"/>
          <a:ext cx="10589153" cy="3199713"/>
        </p:xfrm>
        <a:graphic>
          <a:graphicData uri="http://schemas.openxmlformats.org/drawingml/2006/chart">
            <c:chart xmlns:c="http://schemas.openxmlformats.org/drawingml/2006/chart" xmlns:r="http://schemas.openxmlformats.org/officeDocument/2006/relationships" r:id="rId5"/>
          </a:graphicData>
        </a:graphic>
      </p:graphicFrame>
      <p:sp>
        <p:nvSpPr>
          <p:cNvPr id="6" name="Footer Placeholder 5"/>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8" name="Oval 7"/>
          <p:cNvSpPr/>
          <p:nvPr/>
        </p:nvSpPr>
        <p:spPr>
          <a:xfrm>
            <a:off x="6613481" y="3014962"/>
            <a:ext cx="1285796" cy="420480"/>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2604162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363" y="292184"/>
            <a:ext cx="9235934" cy="448649"/>
          </a:xfrm>
          <a:prstGeom prst="rect">
            <a:avLst/>
          </a:prstGeom>
        </p:spPr>
        <p:txBody>
          <a:bodyPr vert="horz" wrap="square" lIns="0" tIns="13335" rIns="0" bIns="0" rtlCol="0">
            <a:spAutoFit/>
          </a:bodyPr>
          <a:lstStyle/>
          <a:p>
            <a:pPr marL="12700" marR="5080">
              <a:lnSpc>
                <a:spcPct val="100899"/>
              </a:lnSpc>
            </a:pPr>
            <a:r>
              <a:rPr lang="en-GB" dirty="0" smtClean="0">
                <a:solidFill>
                  <a:schemeClr val="accent1"/>
                </a:solidFill>
                <a:latin typeface="Bodoni MT" panose="02070603080606020203" pitchFamily="18" charset="0"/>
                <a:cs typeface="Bodoni MT" panose="02070603080606020203" pitchFamily="18" charset="0"/>
              </a:rPr>
              <a:t>… as well as Russia’s </a:t>
            </a:r>
            <a:r>
              <a:rPr lang="en-GB" dirty="0" smtClean="0">
                <a:solidFill>
                  <a:srgbClr val="FF0000"/>
                </a:solidFill>
                <a:latin typeface="Bodoni MT" panose="02070603080606020203" pitchFamily="18" charset="0"/>
                <a:cs typeface="Bodoni MT" panose="02070603080606020203" pitchFamily="18" charset="0"/>
              </a:rPr>
              <a:t>“intermediated </a:t>
            </a:r>
            <a:r>
              <a:rPr lang="en-GB" dirty="0">
                <a:solidFill>
                  <a:srgbClr val="FF0000"/>
                </a:solidFill>
                <a:latin typeface="Bodoni MT" panose="02070603080606020203" pitchFamily="18" charset="0"/>
                <a:cs typeface="Bodoni MT" panose="02070603080606020203" pitchFamily="18" charset="0"/>
              </a:rPr>
              <a:t>trade” </a:t>
            </a:r>
            <a:r>
              <a:rPr lang="en-GB" dirty="0" smtClean="0">
                <a:solidFill>
                  <a:srgbClr val="FF0000"/>
                </a:solidFill>
                <a:latin typeface="Bodoni MT" panose="02070603080606020203" pitchFamily="18" charset="0"/>
                <a:cs typeface="Bodoni MT" panose="02070603080606020203" pitchFamily="18" charset="0"/>
              </a:rPr>
              <a:t>with EU/UK</a:t>
            </a:r>
            <a:endParaRPr dirty="0">
              <a:solidFill>
                <a:srgbClr val="FF0000"/>
              </a:solidFill>
              <a:latin typeface="Bodoni MT" panose="02070603080606020203" pitchFamily="18" charset="0"/>
              <a:cs typeface="Bodoni MT" panose="02070603080606020203" pitchFamily="18" charset="0"/>
            </a:endParaRPr>
          </a:p>
        </p:txBody>
      </p:sp>
      <p:sp>
        <p:nvSpPr>
          <p:cNvPr id="3" name="object 3"/>
          <p:cNvSpPr txBox="1"/>
          <p:nvPr/>
        </p:nvSpPr>
        <p:spPr>
          <a:xfrm>
            <a:off x="947102" y="6604952"/>
            <a:ext cx="79565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00529B"/>
                </a:solidFill>
                <a:latin typeface="Franklin Gothic Medium"/>
                <a:cs typeface="Franklin Gothic Medium"/>
              </a:rPr>
              <a:t>2</a:t>
            </a:r>
            <a:r>
              <a:rPr sz="800" dirty="0">
                <a:solidFill>
                  <a:srgbClr val="00529B"/>
                </a:solidFill>
                <a:latin typeface="Franklin Gothic Medium"/>
                <a:cs typeface="Franklin Gothic Medium"/>
              </a:rPr>
              <a:t>4</a:t>
            </a:r>
            <a:r>
              <a:rPr sz="800" spc="-35" dirty="0">
                <a:solidFill>
                  <a:srgbClr val="00529B"/>
                </a:solidFill>
                <a:latin typeface="Franklin Gothic Medium"/>
                <a:cs typeface="Franklin Gothic Medium"/>
              </a:rPr>
              <a:t> </a:t>
            </a:r>
            <a:r>
              <a:rPr sz="800" spc="15" dirty="0">
                <a:solidFill>
                  <a:srgbClr val="00529B"/>
                </a:solidFill>
                <a:latin typeface="Franklin Gothic Medium"/>
                <a:cs typeface="Franklin Gothic Medium"/>
              </a:rPr>
              <a:t>J</a:t>
            </a:r>
            <a:r>
              <a:rPr sz="800" spc="-35" dirty="0">
                <a:solidFill>
                  <a:srgbClr val="00529B"/>
                </a:solidFill>
                <a:latin typeface="Franklin Gothic Medium"/>
                <a:cs typeface="Franklin Gothic Medium"/>
              </a:rPr>
              <a:t>a</a:t>
            </a:r>
            <a:r>
              <a:rPr sz="800" spc="-40" dirty="0">
                <a:solidFill>
                  <a:srgbClr val="00529B"/>
                </a:solidFill>
                <a:latin typeface="Franklin Gothic Medium"/>
                <a:cs typeface="Franklin Gothic Medium"/>
              </a:rPr>
              <a:t>n</a:t>
            </a:r>
            <a:r>
              <a:rPr sz="800" spc="-35" dirty="0">
                <a:solidFill>
                  <a:srgbClr val="00529B"/>
                </a:solidFill>
                <a:latin typeface="Franklin Gothic Medium"/>
                <a:cs typeface="Franklin Gothic Medium"/>
              </a:rPr>
              <a:t>ua</a:t>
            </a:r>
            <a:r>
              <a:rPr sz="800" spc="-30" dirty="0">
                <a:solidFill>
                  <a:srgbClr val="00529B"/>
                </a:solidFill>
                <a:latin typeface="Franklin Gothic Medium"/>
                <a:cs typeface="Franklin Gothic Medium"/>
              </a:rPr>
              <a:t>r</a:t>
            </a:r>
            <a:r>
              <a:rPr sz="800" spc="-40" dirty="0">
                <a:solidFill>
                  <a:srgbClr val="00529B"/>
                </a:solidFill>
                <a:latin typeface="Franklin Gothic Medium"/>
                <a:cs typeface="Franklin Gothic Medium"/>
              </a:rPr>
              <a:t>y</a:t>
            </a:r>
            <a:r>
              <a:rPr sz="800" spc="5" dirty="0">
                <a:solidFill>
                  <a:srgbClr val="00529B"/>
                </a:solidFill>
                <a:latin typeface="Franklin Gothic Medium"/>
                <a:cs typeface="Franklin Gothic Medium"/>
              </a:rPr>
              <a:t>,</a:t>
            </a:r>
            <a:r>
              <a:rPr sz="800" dirty="0">
                <a:solidFill>
                  <a:srgbClr val="00529B"/>
                </a:solidFill>
                <a:latin typeface="Franklin Gothic Medium"/>
                <a:cs typeface="Franklin Gothic Medium"/>
              </a:rPr>
              <a:t> </a:t>
            </a:r>
            <a:r>
              <a:rPr sz="800" spc="-45" dirty="0">
                <a:solidFill>
                  <a:srgbClr val="00529B"/>
                </a:solidFill>
                <a:latin typeface="Franklin Gothic Medium"/>
                <a:cs typeface="Franklin Gothic Medium"/>
              </a:rPr>
              <a:t> </a:t>
            </a:r>
            <a:r>
              <a:rPr sz="800" spc="5" dirty="0">
                <a:solidFill>
                  <a:srgbClr val="00529B"/>
                </a:solidFill>
                <a:latin typeface="Franklin Gothic Medium"/>
                <a:cs typeface="Franklin Gothic Medium"/>
              </a:rPr>
              <a:t>202</a:t>
            </a:r>
            <a:r>
              <a:rPr sz="800" dirty="0">
                <a:solidFill>
                  <a:srgbClr val="00529B"/>
                </a:solidFill>
                <a:latin typeface="Franklin Gothic Medium"/>
                <a:cs typeface="Franklin Gothic Medium"/>
              </a:rPr>
              <a:t>3</a:t>
            </a:r>
            <a:endParaRPr sz="800">
              <a:latin typeface="Franklin Gothic Medium"/>
              <a:cs typeface="Franklin Gothic Medium"/>
            </a:endParaRPr>
          </a:p>
        </p:txBody>
      </p:sp>
      <p:sp>
        <p:nvSpPr>
          <p:cNvPr id="4" name="object 4"/>
          <p:cNvSpPr txBox="1"/>
          <p:nvPr/>
        </p:nvSpPr>
        <p:spPr>
          <a:xfrm>
            <a:off x="11452859" y="6604952"/>
            <a:ext cx="8572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529B"/>
                </a:solidFill>
                <a:latin typeface="Franklin Gothic Medium"/>
                <a:cs typeface="Franklin Gothic Medium"/>
              </a:rPr>
              <a:t>6</a:t>
            </a:r>
            <a:endParaRPr sz="800">
              <a:latin typeface="Franklin Gothic Medium"/>
              <a:cs typeface="Franklin Gothic Medium"/>
            </a:endParaRPr>
          </a:p>
        </p:txBody>
      </p:sp>
      <p:pic>
        <p:nvPicPr>
          <p:cNvPr id="5" name="object 5"/>
          <p:cNvPicPr/>
          <p:nvPr/>
        </p:nvPicPr>
        <p:blipFill>
          <a:blip r:embed="rId4" cstate="print"/>
          <a:stretch>
            <a:fillRect/>
          </a:stretch>
        </p:blipFill>
        <p:spPr>
          <a:xfrm>
            <a:off x="1219200" y="1295400"/>
            <a:ext cx="9756641" cy="4618863"/>
          </a:xfrm>
          <a:prstGeom prst="rect">
            <a:avLst/>
          </a:prstGeom>
        </p:spPr>
      </p:pic>
      <p:sp>
        <p:nvSpPr>
          <p:cNvPr id="6" name="Footer Placeholder 5"/>
          <p:cNvSpPr>
            <a:spLocks noGrp="1"/>
          </p:cNvSpPr>
          <p:nvPr>
            <p:ph type="ftr" sz="quarter" idx="5"/>
            <p:custDataLst>
              <p:tags r:id="rId1"/>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7" name="TextBox 6"/>
          <p:cNvSpPr txBox="1"/>
          <p:nvPr/>
        </p:nvSpPr>
        <p:spPr>
          <a:xfrm>
            <a:off x="4082903" y="1901456"/>
            <a:ext cx="5263116" cy="369332"/>
          </a:xfrm>
          <a:prstGeom prst="rect">
            <a:avLst/>
          </a:prstGeom>
          <a:noFill/>
        </p:spPr>
        <p:txBody>
          <a:bodyPr wrap="square" rtlCol="0">
            <a:spAutoFit/>
          </a:bodyPr>
          <a:lstStyle/>
          <a:p>
            <a:r>
              <a:rPr lang="en-GB" b="1" dirty="0" smtClean="0">
                <a:solidFill>
                  <a:schemeClr val="accent4">
                    <a:lumMod val="50000"/>
                  </a:schemeClr>
                </a:solidFill>
              </a:rPr>
              <a:t>Germany’s exports to Russia, world and CCA4</a:t>
            </a:r>
          </a:p>
        </p:txBody>
      </p:sp>
    </p:spTree>
    <p:extLst>
      <p:ext uri="{BB962C8B-B14F-4D97-AF65-F5344CB8AC3E}">
        <p14:creationId xmlns:p14="http://schemas.microsoft.com/office/powerpoint/2010/main" val="2909044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2440" y="6182359"/>
            <a:ext cx="11115040" cy="0"/>
          </a:xfrm>
          <a:custGeom>
            <a:avLst/>
            <a:gdLst/>
            <a:ahLst/>
            <a:cxnLst/>
            <a:rect l="l" t="t" r="r" b="b"/>
            <a:pathLst>
              <a:path w="11115040">
                <a:moveTo>
                  <a:pt x="0" y="0"/>
                </a:moveTo>
                <a:lnTo>
                  <a:pt x="11114659" y="0"/>
                </a:lnTo>
              </a:path>
            </a:pathLst>
          </a:custGeom>
          <a:ln w="10160">
            <a:solidFill>
              <a:srgbClr val="0079C1"/>
            </a:solidFill>
          </a:ln>
        </p:spPr>
        <p:txBody>
          <a:bodyPr wrap="square" lIns="0" tIns="0" rIns="0" bIns="0" rtlCol="0"/>
          <a:lstStyle/>
          <a:p>
            <a:endParaRPr/>
          </a:p>
        </p:txBody>
      </p:sp>
      <p:sp>
        <p:nvSpPr>
          <p:cNvPr id="4" name="object 4"/>
          <p:cNvSpPr/>
          <p:nvPr/>
        </p:nvSpPr>
        <p:spPr>
          <a:xfrm>
            <a:off x="467359" y="6634480"/>
            <a:ext cx="11115040" cy="0"/>
          </a:xfrm>
          <a:custGeom>
            <a:avLst/>
            <a:gdLst/>
            <a:ahLst/>
            <a:cxnLst/>
            <a:rect l="l" t="t" r="r" b="b"/>
            <a:pathLst>
              <a:path w="11115040">
                <a:moveTo>
                  <a:pt x="0" y="0"/>
                </a:moveTo>
                <a:lnTo>
                  <a:pt x="11114659" y="0"/>
                </a:lnTo>
              </a:path>
            </a:pathLst>
          </a:custGeom>
          <a:ln w="20320">
            <a:solidFill>
              <a:srgbClr val="0079C1"/>
            </a:solidFill>
          </a:ln>
        </p:spPr>
        <p:txBody>
          <a:bodyPr wrap="square" lIns="0" tIns="0" rIns="0" bIns="0" rtlCol="0"/>
          <a:lstStyle/>
          <a:p>
            <a:endParaRPr/>
          </a:p>
        </p:txBody>
      </p:sp>
      <p:sp>
        <p:nvSpPr>
          <p:cNvPr id="5" name="object 5"/>
          <p:cNvSpPr txBox="1"/>
          <p:nvPr/>
        </p:nvSpPr>
        <p:spPr>
          <a:xfrm>
            <a:off x="497840" y="6336665"/>
            <a:ext cx="969644" cy="147320"/>
          </a:xfrm>
          <a:prstGeom prst="rect">
            <a:avLst/>
          </a:prstGeom>
        </p:spPr>
        <p:txBody>
          <a:bodyPr vert="horz" wrap="square" lIns="0" tIns="12700" rIns="0" bIns="0" rtlCol="0">
            <a:spAutoFit/>
          </a:bodyPr>
          <a:lstStyle/>
          <a:p>
            <a:pPr marL="12700">
              <a:lnSpc>
                <a:spcPct val="100000"/>
              </a:lnSpc>
              <a:spcBef>
                <a:spcPts val="100"/>
              </a:spcBef>
            </a:pPr>
            <a:r>
              <a:rPr sz="800" b="1" spc="-25" dirty="0">
                <a:latin typeface="Arial"/>
                <a:cs typeface="Arial"/>
              </a:rPr>
              <a:t>BU</a:t>
            </a:r>
            <a:r>
              <a:rPr sz="800" b="1" spc="-60" dirty="0">
                <a:latin typeface="Arial"/>
                <a:cs typeface="Arial"/>
              </a:rPr>
              <a:t>S</a:t>
            </a:r>
            <a:r>
              <a:rPr sz="800" b="1" spc="10" dirty="0">
                <a:latin typeface="Arial"/>
                <a:cs typeface="Arial"/>
              </a:rPr>
              <a:t>I</a:t>
            </a:r>
            <a:r>
              <a:rPr sz="800" b="1" spc="-105" dirty="0">
                <a:latin typeface="Arial"/>
                <a:cs typeface="Arial"/>
              </a:rPr>
              <a:t>N</a:t>
            </a:r>
            <a:r>
              <a:rPr sz="800" b="1" spc="-60" dirty="0">
                <a:latin typeface="Arial"/>
                <a:cs typeface="Arial"/>
              </a:rPr>
              <a:t>ES</a:t>
            </a:r>
            <a:r>
              <a:rPr sz="800" b="1" spc="-70" dirty="0">
                <a:latin typeface="Arial"/>
                <a:cs typeface="Arial"/>
              </a:rPr>
              <a:t>S</a:t>
            </a:r>
            <a:r>
              <a:rPr sz="800" b="1" spc="-50" dirty="0">
                <a:latin typeface="Arial"/>
                <a:cs typeface="Arial"/>
              </a:rPr>
              <a:t> </a:t>
            </a:r>
            <a:r>
              <a:rPr sz="800" b="1" spc="-25" dirty="0">
                <a:latin typeface="Arial"/>
                <a:cs typeface="Arial"/>
              </a:rPr>
              <a:t>U</a:t>
            </a:r>
            <a:r>
              <a:rPr sz="800" b="1" spc="-105" dirty="0">
                <a:latin typeface="Arial"/>
                <a:cs typeface="Arial"/>
              </a:rPr>
              <a:t>N</a:t>
            </a:r>
            <a:r>
              <a:rPr sz="800" b="1" spc="-25" dirty="0">
                <a:latin typeface="Arial"/>
                <a:cs typeface="Arial"/>
              </a:rPr>
              <a:t>U</a:t>
            </a:r>
            <a:r>
              <a:rPr sz="800" b="1" spc="-60" dirty="0">
                <a:latin typeface="Arial"/>
                <a:cs typeface="Arial"/>
              </a:rPr>
              <a:t>S</a:t>
            </a:r>
            <a:r>
              <a:rPr sz="800" b="1" spc="-25" dirty="0">
                <a:latin typeface="Arial"/>
                <a:cs typeface="Arial"/>
              </a:rPr>
              <a:t>U</a:t>
            </a:r>
            <a:r>
              <a:rPr sz="800" b="1" spc="-105" dirty="0">
                <a:latin typeface="Arial"/>
                <a:cs typeface="Arial"/>
              </a:rPr>
              <a:t>A</a:t>
            </a:r>
            <a:r>
              <a:rPr sz="800" b="1" spc="-90" dirty="0">
                <a:latin typeface="Arial"/>
                <a:cs typeface="Arial"/>
              </a:rPr>
              <a:t>L</a:t>
            </a:r>
            <a:endParaRPr sz="800">
              <a:latin typeface="Arial"/>
              <a:cs typeface="Arial"/>
            </a:endParaRPr>
          </a:p>
        </p:txBody>
      </p:sp>
      <p:sp>
        <p:nvSpPr>
          <p:cNvPr id="6" name="object 6"/>
          <p:cNvSpPr txBox="1"/>
          <p:nvPr/>
        </p:nvSpPr>
        <p:spPr>
          <a:xfrm>
            <a:off x="497840" y="6183947"/>
            <a:ext cx="10846435" cy="184150"/>
          </a:xfrm>
          <a:prstGeom prst="rect">
            <a:avLst/>
          </a:prstGeom>
        </p:spPr>
        <p:txBody>
          <a:bodyPr vert="horz" wrap="square" lIns="0" tIns="11430" rIns="0" bIns="0" rtlCol="0">
            <a:spAutoFit/>
          </a:bodyPr>
          <a:lstStyle/>
          <a:p>
            <a:pPr marL="12700">
              <a:lnSpc>
                <a:spcPct val="100000"/>
              </a:lnSpc>
              <a:spcBef>
                <a:spcPts val="90"/>
              </a:spcBef>
            </a:pPr>
            <a:r>
              <a:rPr sz="800" b="1" spc="-65" dirty="0">
                <a:solidFill>
                  <a:srgbClr val="1F487C"/>
                </a:solidFill>
                <a:latin typeface="Arial"/>
                <a:cs typeface="Arial"/>
              </a:rPr>
              <a:t>TRANSITION</a:t>
            </a:r>
            <a:r>
              <a:rPr sz="800" b="1" spc="-15" dirty="0">
                <a:solidFill>
                  <a:srgbClr val="1F487C"/>
                </a:solidFill>
                <a:latin typeface="Arial"/>
                <a:cs typeface="Arial"/>
              </a:rPr>
              <a:t> </a:t>
            </a:r>
            <a:r>
              <a:rPr sz="800" b="1" spc="-70" dirty="0">
                <a:solidFill>
                  <a:srgbClr val="1F487C"/>
                </a:solidFill>
                <a:latin typeface="Arial"/>
                <a:cs typeface="Arial"/>
              </a:rPr>
              <a:t>REPORT</a:t>
            </a:r>
            <a:r>
              <a:rPr sz="800" b="1" spc="-25" dirty="0">
                <a:solidFill>
                  <a:srgbClr val="1F487C"/>
                </a:solidFill>
                <a:latin typeface="Arial"/>
                <a:cs typeface="Arial"/>
              </a:rPr>
              <a:t> </a:t>
            </a:r>
            <a:r>
              <a:rPr sz="800" b="1" spc="20" dirty="0">
                <a:solidFill>
                  <a:srgbClr val="1F487C"/>
                </a:solidFill>
                <a:latin typeface="Arial"/>
                <a:cs typeface="Arial"/>
              </a:rPr>
              <a:t>2022-23</a:t>
            </a:r>
            <a:r>
              <a:rPr sz="800" b="1" spc="-10" dirty="0">
                <a:solidFill>
                  <a:srgbClr val="1F487C"/>
                </a:solidFill>
                <a:latin typeface="Arial"/>
                <a:cs typeface="Arial"/>
              </a:rPr>
              <a:t> </a:t>
            </a:r>
            <a:r>
              <a:rPr sz="1575" spc="-22" baseline="2645" dirty="0">
                <a:solidFill>
                  <a:srgbClr val="001F5F"/>
                </a:solidFill>
                <a:latin typeface="Franklin Gothic Medium"/>
                <a:cs typeface="Franklin Gothic Medium"/>
              </a:rPr>
              <a:t>Source:</a:t>
            </a:r>
            <a:r>
              <a:rPr sz="1575" spc="-172" baseline="2645" dirty="0">
                <a:solidFill>
                  <a:srgbClr val="001F5F"/>
                </a:solidFill>
                <a:latin typeface="Franklin Gothic Medium"/>
                <a:cs typeface="Franklin Gothic Medium"/>
              </a:rPr>
              <a:t> </a:t>
            </a:r>
            <a:r>
              <a:rPr sz="1575" spc="-22" baseline="2645" dirty="0">
                <a:solidFill>
                  <a:srgbClr val="001F5F"/>
                </a:solidFill>
                <a:latin typeface="Franklin Gothic Medium"/>
                <a:cs typeface="Franklin Gothic Medium"/>
              </a:rPr>
              <a:t>Comtrade</a:t>
            </a:r>
            <a:r>
              <a:rPr sz="1575" spc="-112" baseline="2645" dirty="0">
                <a:solidFill>
                  <a:srgbClr val="001F5F"/>
                </a:solidFill>
                <a:latin typeface="Franklin Gothic Medium"/>
                <a:cs typeface="Franklin Gothic Medium"/>
              </a:rPr>
              <a:t> </a:t>
            </a:r>
            <a:r>
              <a:rPr sz="1575" spc="-15" baseline="2645" dirty="0">
                <a:solidFill>
                  <a:srgbClr val="001F5F"/>
                </a:solidFill>
                <a:latin typeface="Franklin Gothic Medium"/>
                <a:cs typeface="Franklin Gothic Medium"/>
              </a:rPr>
              <a:t>and</a:t>
            </a:r>
            <a:r>
              <a:rPr sz="1575" spc="-142" baseline="2645" dirty="0">
                <a:solidFill>
                  <a:srgbClr val="001F5F"/>
                </a:solidFill>
                <a:latin typeface="Franklin Gothic Medium"/>
                <a:cs typeface="Franklin Gothic Medium"/>
              </a:rPr>
              <a:t> </a:t>
            </a:r>
            <a:r>
              <a:rPr sz="1575" spc="-37" baseline="2645" dirty="0">
                <a:solidFill>
                  <a:srgbClr val="001F5F"/>
                </a:solidFill>
                <a:latin typeface="Franklin Gothic Medium"/>
                <a:cs typeface="Franklin Gothic Medium"/>
              </a:rPr>
              <a:t>authors'</a:t>
            </a:r>
            <a:r>
              <a:rPr sz="1575" spc="-187" baseline="2645" dirty="0">
                <a:solidFill>
                  <a:srgbClr val="001F5F"/>
                </a:solidFill>
                <a:latin typeface="Franklin Gothic Medium"/>
                <a:cs typeface="Franklin Gothic Medium"/>
              </a:rPr>
              <a:t> </a:t>
            </a:r>
            <a:r>
              <a:rPr sz="1575" spc="-30" baseline="2645" dirty="0">
                <a:solidFill>
                  <a:srgbClr val="001F5F"/>
                </a:solidFill>
                <a:latin typeface="Franklin Gothic Medium"/>
                <a:cs typeface="Franklin Gothic Medium"/>
              </a:rPr>
              <a:t>calculations.</a:t>
            </a:r>
            <a:r>
              <a:rPr sz="1575" spc="-179" baseline="2645" dirty="0">
                <a:solidFill>
                  <a:srgbClr val="001F5F"/>
                </a:solidFill>
                <a:latin typeface="Franklin Gothic Medium"/>
                <a:cs typeface="Franklin Gothic Medium"/>
              </a:rPr>
              <a:t> </a:t>
            </a:r>
            <a:r>
              <a:rPr sz="1575" spc="-60" baseline="2645" dirty="0">
                <a:solidFill>
                  <a:srgbClr val="001F5F"/>
                </a:solidFill>
                <a:latin typeface="Franklin Gothic Medium"/>
                <a:cs typeface="Franklin Gothic Medium"/>
              </a:rPr>
              <a:t>As</a:t>
            </a:r>
            <a:r>
              <a:rPr sz="1575" spc="-142" baseline="2645" dirty="0">
                <a:solidFill>
                  <a:srgbClr val="001F5F"/>
                </a:solidFill>
                <a:latin typeface="Franklin Gothic Medium"/>
                <a:cs typeface="Franklin Gothic Medium"/>
              </a:rPr>
              <a:t> </a:t>
            </a:r>
            <a:r>
              <a:rPr sz="1575" spc="-22" baseline="2645" dirty="0">
                <a:solidFill>
                  <a:srgbClr val="001F5F"/>
                </a:solidFill>
                <a:latin typeface="Franklin Gothic Medium"/>
                <a:cs typeface="Franklin Gothic Medium"/>
              </a:rPr>
              <a:t>reported</a:t>
            </a:r>
            <a:r>
              <a:rPr sz="1575" spc="-135" baseline="2645" dirty="0">
                <a:solidFill>
                  <a:srgbClr val="001F5F"/>
                </a:solidFill>
                <a:latin typeface="Franklin Gothic Medium"/>
                <a:cs typeface="Franklin Gothic Medium"/>
              </a:rPr>
              <a:t> </a:t>
            </a:r>
            <a:r>
              <a:rPr sz="1575" spc="-37" baseline="2645" dirty="0">
                <a:solidFill>
                  <a:srgbClr val="001F5F"/>
                </a:solidFill>
                <a:latin typeface="Franklin Gothic Medium"/>
                <a:cs typeface="Franklin Gothic Medium"/>
              </a:rPr>
              <a:t>by</a:t>
            </a:r>
            <a:r>
              <a:rPr sz="1575" spc="-187" baseline="2645" dirty="0">
                <a:solidFill>
                  <a:srgbClr val="001F5F"/>
                </a:solidFill>
                <a:latin typeface="Franklin Gothic Medium"/>
                <a:cs typeface="Franklin Gothic Medium"/>
              </a:rPr>
              <a:t> </a:t>
            </a:r>
            <a:r>
              <a:rPr sz="1575" spc="-30" baseline="2645" dirty="0">
                <a:solidFill>
                  <a:srgbClr val="001F5F"/>
                </a:solidFill>
                <a:latin typeface="Franklin Gothic Medium"/>
                <a:cs typeface="Franklin Gothic Medium"/>
              </a:rPr>
              <a:t>exporters</a:t>
            </a:r>
            <a:r>
              <a:rPr sz="1575" spc="-150" baseline="2645" dirty="0">
                <a:solidFill>
                  <a:srgbClr val="001F5F"/>
                </a:solidFill>
                <a:latin typeface="Franklin Gothic Medium"/>
                <a:cs typeface="Franklin Gothic Medium"/>
              </a:rPr>
              <a:t> </a:t>
            </a:r>
            <a:r>
              <a:rPr sz="1575" spc="-15" baseline="2645" dirty="0">
                <a:solidFill>
                  <a:srgbClr val="001F5F"/>
                </a:solidFill>
                <a:latin typeface="Franklin Gothic Medium"/>
                <a:cs typeface="Franklin Gothic Medium"/>
              </a:rPr>
              <a:t>(eg</a:t>
            </a:r>
            <a:r>
              <a:rPr sz="1575" spc="-187" baseline="2645" dirty="0">
                <a:solidFill>
                  <a:srgbClr val="001F5F"/>
                </a:solidFill>
                <a:latin typeface="Franklin Gothic Medium"/>
                <a:cs typeface="Franklin Gothic Medium"/>
              </a:rPr>
              <a:t> </a:t>
            </a:r>
            <a:r>
              <a:rPr sz="1575" spc="-30" baseline="2645" dirty="0">
                <a:solidFill>
                  <a:srgbClr val="001F5F"/>
                </a:solidFill>
                <a:latin typeface="Franklin Gothic Medium"/>
                <a:cs typeface="Franklin Gothic Medium"/>
              </a:rPr>
              <a:t>Germany).</a:t>
            </a:r>
            <a:r>
              <a:rPr sz="1575" spc="-75" baseline="2645" dirty="0">
                <a:solidFill>
                  <a:srgbClr val="001F5F"/>
                </a:solidFill>
                <a:latin typeface="Franklin Gothic Medium"/>
                <a:cs typeface="Franklin Gothic Medium"/>
              </a:rPr>
              <a:t> </a:t>
            </a:r>
            <a:r>
              <a:rPr sz="1575" spc="-52" baseline="2645" dirty="0">
                <a:solidFill>
                  <a:srgbClr val="0079C1"/>
                </a:solidFill>
                <a:latin typeface="Arial MT"/>
                <a:cs typeface="Arial MT"/>
              </a:rPr>
              <a:t>Trade</a:t>
            </a:r>
            <a:r>
              <a:rPr sz="1575" spc="-75" baseline="2645" dirty="0">
                <a:solidFill>
                  <a:srgbClr val="0079C1"/>
                </a:solidFill>
                <a:latin typeface="Arial MT"/>
                <a:cs typeface="Arial MT"/>
              </a:rPr>
              <a:t> </a:t>
            </a:r>
            <a:r>
              <a:rPr sz="1575" baseline="2645" dirty="0">
                <a:solidFill>
                  <a:srgbClr val="0079C1"/>
                </a:solidFill>
                <a:latin typeface="Arial MT"/>
                <a:cs typeface="Arial MT"/>
              </a:rPr>
              <a:t>in</a:t>
            </a:r>
            <a:r>
              <a:rPr sz="1575" spc="-67" baseline="2645" dirty="0">
                <a:solidFill>
                  <a:srgbClr val="0079C1"/>
                </a:solidFill>
                <a:latin typeface="Arial MT"/>
                <a:cs typeface="Arial MT"/>
              </a:rPr>
              <a:t> </a:t>
            </a:r>
            <a:r>
              <a:rPr sz="1575" spc="-22" baseline="2645" dirty="0">
                <a:solidFill>
                  <a:srgbClr val="0079C1"/>
                </a:solidFill>
                <a:latin typeface="Arial MT"/>
                <a:cs typeface="Arial MT"/>
              </a:rPr>
              <a:t>nominal</a:t>
            </a:r>
            <a:r>
              <a:rPr sz="1575" spc="-37" baseline="2645" dirty="0">
                <a:solidFill>
                  <a:srgbClr val="0079C1"/>
                </a:solidFill>
                <a:latin typeface="Arial MT"/>
                <a:cs typeface="Arial MT"/>
              </a:rPr>
              <a:t> US</a:t>
            </a:r>
            <a:r>
              <a:rPr sz="1575" spc="-7" baseline="2645" dirty="0">
                <a:solidFill>
                  <a:srgbClr val="0079C1"/>
                </a:solidFill>
                <a:latin typeface="Arial MT"/>
                <a:cs typeface="Arial MT"/>
              </a:rPr>
              <a:t> </a:t>
            </a:r>
            <a:r>
              <a:rPr sz="1575" spc="-22" baseline="2645" dirty="0">
                <a:solidFill>
                  <a:srgbClr val="0079C1"/>
                </a:solidFill>
                <a:latin typeface="Arial MT"/>
                <a:cs typeface="Arial MT"/>
              </a:rPr>
              <a:t>dollars</a:t>
            </a:r>
            <a:r>
              <a:rPr sz="1575" spc="-112" baseline="2645" dirty="0">
                <a:solidFill>
                  <a:srgbClr val="0079C1"/>
                </a:solidFill>
                <a:latin typeface="Arial MT"/>
                <a:cs typeface="Arial MT"/>
              </a:rPr>
              <a:t> </a:t>
            </a:r>
            <a:r>
              <a:rPr sz="1575" baseline="2645" dirty="0">
                <a:solidFill>
                  <a:srgbClr val="0079C1"/>
                </a:solidFill>
                <a:latin typeface="Arial MT"/>
                <a:cs typeface="Arial MT"/>
              </a:rPr>
              <a:t>is</a:t>
            </a:r>
            <a:r>
              <a:rPr sz="1575" spc="15" baseline="2645" dirty="0">
                <a:solidFill>
                  <a:srgbClr val="0079C1"/>
                </a:solidFill>
                <a:latin typeface="Arial MT"/>
                <a:cs typeface="Arial MT"/>
              </a:rPr>
              <a:t> </a:t>
            </a:r>
            <a:r>
              <a:rPr sz="1575" spc="-37" baseline="2645" dirty="0">
                <a:solidFill>
                  <a:srgbClr val="0079C1"/>
                </a:solidFill>
                <a:latin typeface="Arial MT"/>
                <a:cs typeface="Arial MT"/>
              </a:rPr>
              <a:t>adjusted</a:t>
            </a:r>
            <a:r>
              <a:rPr sz="1575" spc="-67" baseline="2645" dirty="0">
                <a:solidFill>
                  <a:srgbClr val="0079C1"/>
                </a:solidFill>
                <a:latin typeface="Arial MT"/>
                <a:cs typeface="Arial MT"/>
              </a:rPr>
              <a:t> </a:t>
            </a:r>
            <a:r>
              <a:rPr sz="1575" spc="-44" baseline="2645" dirty="0">
                <a:solidFill>
                  <a:srgbClr val="0079C1"/>
                </a:solidFill>
                <a:latin typeface="Arial MT"/>
                <a:cs typeface="Arial MT"/>
              </a:rPr>
              <a:t>for</a:t>
            </a:r>
            <a:r>
              <a:rPr sz="1575" spc="-89" baseline="2645" dirty="0">
                <a:solidFill>
                  <a:srgbClr val="0079C1"/>
                </a:solidFill>
                <a:latin typeface="Arial MT"/>
                <a:cs typeface="Arial MT"/>
              </a:rPr>
              <a:t> </a:t>
            </a:r>
            <a:r>
              <a:rPr sz="1575" spc="-37" baseline="2645" dirty="0">
                <a:solidFill>
                  <a:srgbClr val="0079C1"/>
                </a:solidFill>
                <a:latin typeface="Arial MT"/>
                <a:cs typeface="Arial MT"/>
              </a:rPr>
              <a:t>US</a:t>
            </a:r>
            <a:r>
              <a:rPr sz="1575" spc="-7" baseline="2645" dirty="0">
                <a:solidFill>
                  <a:srgbClr val="0079C1"/>
                </a:solidFill>
                <a:latin typeface="Arial MT"/>
                <a:cs typeface="Arial MT"/>
              </a:rPr>
              <a:t> </a:t>
            </a:r>
            <a:r>
              <a:rPr sz="1575" spc="-37" baseline="2645" dirty="0">
                <a:solidFill>
                  <a:srgbClr val="0079C1"/>
                </a:solidFill>
                <a:latin typeface="Arial MT"/>
                <a:cs typeface="Arial MT"/>
              </a:rPr>
              <a:t>inflation.</a:t>
            </a:r>
            <a:r>
              <a:rPr sz="1575" baseline="2645" dirty="0">
                <a:solidFill>
                  <a:srgbClr val="0079C1"/>
                </a:solidFill>
                <a:latin typeface="Arial MT"/>
                <a:cs typeface="Arial MT"/>
              </a:rPr>
              <a:t> </a:t>
            </a:r>
            <a:r>
              <a:rPr sz="1575" spc="-52" baseline="2645" dirty="0">
                <a:solidFill>
                  <a:srgbClr val="001F5F"/>
                </a:solidFill>
                <a:latin typeface="Franklin Gothic Medium"/>
                <a:cs typeface="Franklin Gothic Medium"/>
              </a:rPr>
              <a:t>Monthly</a:t>
            </a:r>
            <a:r>
              <a:rPr sz="1575" spc="-179" baseline="2645" dirty="0">
                <a:solidFill>
                  <a:srgbClr val="001F5F"/>
                </a:solidFill>
                <a:latin typeface="Franklin Gothic Medium"/>
                <a:cs typeface="Franklin Gothic Medium"/>
              </a:rPr>
              <a:t> </a:t>
            </a:r>
            <a:r>
              <a:rPr sz="1575" spc="-30" baseline="2645" dirty="0">
                <a:solidFill>
                  <a:srgbClr val="001F5F"/>
                </a:solidFill>
                <a:latin typeface="Franklin Gothic Medium"/>
                <a:cs typeface="Franklin Gothic Medium"/>
              </a:rPr>
              <a:t>average</a:t>
            </a:r>
            <a:r>
              <a:rPr sz="1575" spc="-232" baseline="2645" dirty="0">
                <a:solidFill>
                  <a:srgbClr val="001F5F"/>
                </a:solidFill>
                <a:latin typeface="Franklin Gothic Medium"/>
                <a:cs typeface="Franklin Gothic Medium"/>
              </a:rPr>
              <a:t> </a:t>
            </a:r>
            <a:r>
              <a:rPr sz="1575" spc="-15" baseline="2645" dirty="0">
                <a:solidFill>
                  <a:srgbClr val="001F5F"/>
                </a:solidFill>
                <a:latin typeface="Franklin Gothic Medium"/>
                <a:cs typeface="Franklin Gothic Medium"/>
              </a:rPr>
              <a:t>taken</a:t>
            </a:r>
            <a:r>
              <a:rPr sz="1575" spc="-150" baseline="2645" dirty="0">
                <a:solidFill>
                  <a:srgbClr val="001F5F"/>
                </a:solidFill>
                <a:latin typeface="Franklin Gothic Medium"/>
                <a:cs typeface="Franklin Gothic Medium"/>
              </a:rPr>
              <a:t> </a:t>
            </a:r>
            <a:r>
              <a:rPr sz="1575" spc="-37" baseline="2645" dirty="0">
                <a:solidFill>
                  <a:srgbClr val="001F5F"/>
                </a:solidFill>
                <a:latin typeface="Franklin Gothic Medium"/>
                <a:cs typeface="Franklin Gothic Medium"/>
              </a:rPr>
              <a:t>across</a:t>
            </a:r>
            <a:r>
              <a:rPr sz="1575" spc="-150" baseline="2645" dirty="0">
                <a:solidFill>
                  <a:srgbClr val="001F5F"/>
                </a:solidFill>
                <a:latin typeface="Franklin Gothic Medium"/>
                <a:cs typeface="Franklin Gothic Medium"/>
              </a:rPr>
              <a:t> </a:t>
            </a:r>
            <a:r>
              <a:rPr sz="1575" spc="-30" baseline="2645" dirty="0">
                <a:solidFill>
                  <a:srgbClr val="001F5F"/>
                </a:solidFill>
                <a:latin typeface="Franklin Gothic Medium"/>
                <a:cs typeface="Franklin Gothic Medium"/>
              </a:rPr>
              <a:t>all</a:t>
            </a:r>
            <a:endParaRPr sz="1575" baseline="2645">
              <a:latin typeface="Franklin Gothic Medium"/>
              <a:cs typeface="Franklin Gothic Medium"/>
            </a:endParaRPr>
          </a:p>
        </p:txBody>
      </p:sp>
      <p:sp>
        <p:nvSpPr>
          <p:cNvPr id="7" name="object 7"/>
          <p:cNvSpPr txBox="1">
            <a:spLocks noGrp="1"/>
          </p:cNvSpPr>
          <p:nvPr>
            <p:ph type="title"/>
          </p:nvPr>
        </p:nvSpPr>
        <p:spPr>
          <a:xfrm>
            <a:off x="497840" y="21892"/>
            <a:ext cx="8476040" cy="876458"/>
          </a:xfrm>
          <a:prstGeom prst="rect">
            <a:avLst/>
          </a:prstGeom>
        </p:spPr>
        <p:txBody>
          <a:bodyPr vert="horz" wrap="square" lIns="0" tIns="13335" rIns="0" bIns="0" rtlCol="0">
            <a:spAutoFit/>
          </a:bodyPr>
          <a:lstStyle/>
          <a:p>
            <a:pPr marL="12700" marR="5080">
              <a:lnSpc>
                <a:spcPct val="100899"/>
              </a:lnSpc>
            </a:pPr>
            <a:r>
              <a:rPr dirty="0" smtClean="0">
                <a:solidFill>
                  <a:schemeClr val="accent1"/>
                </a:solidFill>
                <a:latin typeface="Bodoni MT" panose="02070603080606020203" pitchFamily="18" charset="0"/>
                <a:cs typeface="Bodoni MT" panose="02070603080606020203" pitchFamily="18" charset="0"/>
              </a:rPr>
              <a:t>Kyrgyz </a:t>
            </a:r>
            <a:r>
              <a:rPr dirty="0">
                <a:solidFill>
                  <a:schemeClr val="accent1"/>
                </a:solidFill>
                <a:latin typeface="Bodoni MT" panose="02070603080606020203" pitchFamily="18" charset="0"/>
                <a:cs typeface="Bodoni MT" panose="02070603080606020203" pitchFamily="18" charset="0"/>
              </a:rPr>
              <a:t>Republic and </a:t>
            </a:r>
            <a:r>
              <a:rPr dirty="0" smtClean="0">
                <a:solidFill>
                  <a:schemeClr val="accent1"/>
                </a:solidFill>
                <a:latin typeface="Bodoni MT" panose="02070603080606020203" pitchFamily="18" charset="0"/>
                <a:cs typeface="Bodoni MT" panose="02070603080606020203" pitchFamily="18" charset="0"/>
              </a:rPr>
              <a:t>Armenia</a:t>
            </a:r>
            <a:r>
              <a:rPr lang="en-GB" dirty="0" smtClean="0">
                <a:solidFill>
                  <a:schemeClr val="accent1"/>
                </a:solidFill>
                <a:latin typeface="Bodoni MT" panose="02070603080606020203" pitchFamily="18" charset="0"/>
                <a:cs typeface="Bodoni MT" panose="02070603080606020203" pitchFamily="18" charset="0"/>
              </a:rPr>
              <a:t> are </a:t>
            </a:r>
            <a:r>
              <a:rPr lang="en-GB" dirty="0" smtClean="0">
                <a:solidFill>
                  <a:srgbClr val="FF0000"/>
                </a:solidFill>
                <a:latin typeface="Bodoni MT" panose="02070603080606020203" pitchFamily="18" charset="0"/>
                <a:cs typeface="Bodoni MT" panose="02070603080606020203" pitchFamily="18" charset="0"/>
              </a:rPr>
              <a:t>champions of intermediated trade </a:t>
            </a:r>
            <a:r>
              <a:rPr lang="en-GB" dirty="0">
                <a:solidFill>
                  <a:schemeClr val="accent1"/>
                </a:solidFill>
                <a:latin typeface="Bodoni MT" panose="02070603080606020203" pitchFamily="18" charset="0"/>
                <a:cs typeface="Bodoni MT" panose="02070603080606020203" pitchFamily="18" charset="0"/>
              </a:rPr>
              <a:t>among </a:t>
            </a:r>
            <a:r>
              <a:rPr lang="en-GB" dirty="0" smtClean="0">
                <a:solidFill>
                  <a:schemeClr val="accent1"/>
                </a:solidFill>
                <a:latin typeface="Bodoni MT" panose="02070603080606020203" pitchFamily="18" charset="0"/>
                <a:cs typeface="Bodoni MT" panose="02070603080606020203" pitchFamily="18" charset="0"/>
              </a:rPr>
              <a:t>CCA4 </a:t>
            </a:r>
            <a:endParaRPr dirty="0">
              <a:solidFill>
                <a:srgbClr val="FF0000"/>
              </a:solidFill>
              <a:latin typeface="Bodoni MT" panose="02070603080606020203" pitchFamily="18" charset="0"/>
              <a:cs typeface="Bodoni MT" panose="02070603080606020203" pitchFamily="18" charset="0"/>
            </a:endParaRPr>
          </a:p>
        </p:txBody>
      </p:sp>
      <p:sp>
        <p:nvSpPr>
          <p:cNvPr id="8" name="object 8"/>
          <p:cNvSpPr txBox="1"/>
          <p:nvPr/>
        </p:nvSpPr>
        <p:spPr>
          <a:xfrm>
            <a:off x="1884679" y="6329362"/>
            <a:ext cx="1136015" cy="184785"/>
          </a:xfrm>
          <a:prstGeom prst="rect">
            <a:avLst/>
          </a:prstGeom>
        </p:spPr>
        <p:txBody>
          <a:bodyPr vert="horz" wrap="square" lIns="0" tIns="11430" rIns="0" bIns="0" rtlCol="0">
            <a:spAutoFit/>
          </a:bodyPr>
          <a:lstStyle/>
          <a:p>
            <a:pPr marL="12700">
              <a:lnSpc>
                <a:spcPct val="100000"/>
              </a:lnSpc>
              <a:spcBef>
                <a:spcPts val="90"/>
              </a:spcBef>
            </a:pPr>
            <a:r>
              <a:rPr sz="1050" spc="-40" dirty="0">
                <a:solidFill>
                  <a:srgbClr val="001F5F"/>
                </a:solidFill>
                <a:latin typeface="Franklin Gothic Medium"/>
                <a:cs typeface="Franklin Gothic Medium"/>
              </a:rPr>
              <a:t>m</a:t>
            </a:r>
            <a:r>
              <a:rPr sz="1050" dirty="0">
                <a:solidFill>
                  <a:srgbClr val="001F5F"/>
                </a:solidFill>
                <a:latin typeface="Franklin Gothic Medium"/>
                <a:cs typeface="Franklin Gothic Medium"/>
              </a:rPr>
              <a:t>o</a:t>
            </a:r>
            <a:r>
              <a:rPr sz="1050" spc="-15" dirty="0">
                <a:solidFill>
                  <a:srgbClr val="001F5F"/>
                </a:solidFill>
                <a:latin typeface="Franklin Gothic Medium"/>
                <a:cs typeface="Franklin Gothic Medium"/>
              </a:rPr>
              <a:t>n</a:t>
            </a:r>
            <a:r>
              <a:rPr sz="1050" spc="-10" dirty="0">
                <a:solidFill>
                  <a:srgbClr val="001F5F"/>
                </a:solidFill>
                <a:latin typeface="Franklin Gothic Medium"/>
                <a:cs typeface="Franklin Gothic Medium"/>
              </a:rPr>
              <a:t>t</a:t>
            </a:r>
            <a:r>
              <a:rPr sz="1050" spc="-20" dirty="0">
                <a:solidFill>
                  <a:srgbClr val="001F5F"/>
                </a:solidFill>
                <a:latin typeface="Franklin Gothic Medium"/>
                <a:cs typeface="Franklin Gothic Medium"/>
              </a:rPr>
              <a:t>h</a:t>
            </a:r>
            <a:r>
              <a:rPr sz="1050" spc="5" dirty="0">
                <a:solidFill>
                  <a:srgbClr val="001F5F"/>
                </a:solidFill>
                <a:latin typeface="Franklin Gothic Medium"/>
                <a:cs typeface="Franklin Gothic Medium"/>
              </a:rPr>
              <a:t>s</a:t>
            </a:r>
            <a:r>
              <a:rPr sz="1050" spc="-110" dirty="0">
                <a:solidFill>
                  <a:srgbClr val="001F5F"/>
                </a:solidFill>
                <a:latin typeface="Franklin Gothic Medium"/>
                <a:cs typeface="Franklin Gothic Medium"/>
              </a:rPr>
              <a:t> </a:t>
            </a:r>
            <a:r>
              <a:rPr sz="1050" spc="-15" dirty="0">
                <a:solidFill>
                  <a:srgbClr val="001F5F"/>
                </a:solidFill>
                <a:latin typeface="Franklin Gothic Medium"/>
                <a:cs typeface="Franklin Gothic Medium"/>
              </a:rPr>
              <a:t>in</a:t>
            </a:r>
            <a:r>
              <a:rPr sz="1050" spc="-110" dirty="0">
                <a:solidFill>
                  <a:srgbClr val="001F5F"/>
                </a:solidFill>
                <a:latin typeface="Franklin Gothic Medium"/>
                <a:cs typeface="Franklin Gothic Medium"/>
              </a:rPr>
              <a:t> </a:t>
            </a:r>
            <a:r>
              <a:rPr sz="1050" spc="20" dirty="0">
                <a:solidFill>
                  <a:srgbClr val="001F5F"/>
                </a:solidFill>
                <a:latin typeface="Franklin Gothic Medium"/>
                <a:cs typeface="Franklin Gothic Medium"/>
              </a:rPr>
              <a:t>201</a:t>
            </a:r>
            <a:r>
              <a:rPr sz="1050" spc="35" dirty="0">
                <a:solidFill>
                  <a:srgbClr val="001F5F"/>
                </a:solidFill>
                <a:latin typeface="Franklin Gothic Medium"/>
                <a:cs typeface="Franklin Gothic Medium"/>
              </a:rPr>
              <a:t>7</a:t>
            </a:r>
            <a:r>
              <a:rPr sz="1050" spc="-20" dirty="0">
                <a:solidFill>
                  <a:srgbClr val="001F5F"/>
                </a:solidFill>
                <a:latin typeface="Franklin Gothic Medium"/>
                <a:cs typeface="Franklin Gothic Medium"/>
              </a:rPr>
              <a:t>-</a:t>
            </a:r>
            <a:r>
              <a:rPr sz="1050" spc="-60" dirty="0">
                <a:solidFill>
                  <a:srgbClr val="001F5F"/>
                </a:solidFill>
                <a:latin typeface="Franklin Gothic Medium"/>
                <a:cs typeface="Franklin Gothic Medium"/>
              </a:rPr>
              <a:t>1</a:t>
            </a:r>
            <a:r>
              <a:rPr sz="1050" spc="20" dirty="0">
                <a:solidFill>
                  <a:srgbClr val="001F5F"/>
                </a:solidFill>
                <a:latin typeface="Franklin Gothic Medium"/>
                <a:cs typeface="Franklin Gothic Medium"/>
              </a:rPr>
              <a:t>9</a:t>
            </a:r>
            <a:r>
              <a:rPr sz="1050" spc="5" dirty="0">
                <a:solidFill>
                  <a:srgbClr val="001F5F"/>
                </a:solidFill>
                <a:latin typeface="Franklin Gothic Medium"/>
                <a:cs typeface="Franklin Gothic Medium"/>
              </a:rPr>
              <a:t>.</a:t>
            </a:r>
            <a:endParaRPr sz="1050">
              <a:latin typeface="Franklin Gothic Medium"/>
              <a:cs typeface="Franklin Gothic Medium"/>
            </a:endParaRPr>
          </a:p>
        </p:txBody>
      </p:sp>
      <p:pic>
        <p:nvPicPr>
          <p:cNvPr id="9" name="object 9"/>
          <p:cNvPicPr/>
          <p:nvPr/>
        </p:nvPicPr>
        <p:blipFill>
          <a:blip r:embed="rId4" cstate="print"/>
          <a:stretch>
            <a:fillRect/>
          </a:stretch>
        </p:blipFill>
        <p:spPr>
          <a:xfrm>
            <a:off x="1369686" y="1290466"/>
            <a:ext cx="9659974" cy="4556357"/>
          </a:xfrm>
          <a:prstGeom prst="rect">
            <a:avLst/>
          </a:prstGeom>
        </p:spPr>
      </p:pic>
      <p:sp>
        <p:nvSpPr>
          <p:cNvPr id="10" name="Footer Placeholder 9"/>
          <p:cNvSpPr>
            <a:spLocks noGrp="1"/>
          </p:cNvSpPr>
          <p:nvPr>
            <p:ph type="ftr" sz="quarter" idx="5"/>
            <p:custDataLst>
              <p:tags r:id="rId1"/>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11" name="TextBox 10"/>
          <p:cNvSpPr txBox="1"/>
          <p:nvPr/>
        </p:nvSpPr>
        <p:spPr>
          <a:xfrm>
            <a:off x="3267687" y="2162336"/>
            <a:ext cx="5538515" cy="646331"/>
          </a:xfrm>
          <a:prstGeom prst="rect">
            <a:avLst/>
          </a:prstGeom>
          <a:noFill/>
        </p:spPr>
        <p:txBody>
          <a:bodyPr wrap="square" rtlCol="0">
            <a:spAutoFit/>
          </a:bodyPr>
          <a:lstStyle/>
          <a:p>
            <a:pPr algn="ctr"/>
            <a:r>
              <a:rPr lang="en-GB" b="1" dirty="0">
                <a:solidFill>
                  <a:schemeClr val="accent4">
                    <a:lumMod val="50000"/>
                  </a:schemeClr>
                </a:solidFill>
              </a:rPr>
              <a:t>Germany’s exports to Russia, Georgia, Kazakhstan, Armenia and Kyrgyz Republic</a:t>
            </a:r>
          </a:p>
        </p:txBody>
      </p:sp>
    </p:spTree>
    <p:extLst>
      <p:ext uri="{BB962C8B-B14F-4D97-AF65-F5344CB8AC3E}">
        <p14:creationId xmlns:p14="http://schemas.microsoft.com/office/powerpoint/2010/main" val="3868412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149825090"/>
              </p:ext>
            </p:extLst>
          </p:nvPr>
        </p:nvGraphicFramePr>
        <p:xfrm>
          <a:off x="228600" y="1732546"/>
          <a:ext cx="11718758" cy="458403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393405" y="-1"/>
            <a:ext cx="8439446" cy="1080000"/>
          </a:xfrm>
        </p:spPr>
        <p:txBody>
          <a:bodyPr>
            <a:normAutofit/>
          </a:bodyPr>
          <a:lstStyle/>
          <a:p>
            <a:r>
              <a:rPr lang="en-GB" dirty="0" smtClean="0"/>
              <a:t>Early </a:t>
            </a:r>
            <a:r>
              <a:rPr lang="en-GB" dirty="0"/>
              <a:t>turbulence in </a:t>
            </a:r>
            <a:r>
              <a:rPr lang="en-GB" dirty="0">
                <a:solidFill>
                  <a:srgbClr val="FF0000"/>
                </a:solidFill>
              </a:rPr>
              <a:t>foreign exchange </a:t>
            </a:r>
            <a:r>
              <a:rPr lang="en-GB" dirty="0" smtClean="0"/>
              <a:t>markets ended by April 2022</a:t>
            </a:r>
            <a:endParaRPr lang="en-GB" dirty="0"/>
          </a:p>
        </p:txBody>
      </p:sp>
      <p:sp>
        <p:nvSpPr>
          <p:cNvPr id="3" name="Date Placeholder 2"/>
          <p:cNvSpPr>
            <a:spLocks noGrp="1"/>
          </p:cNvSpPr>
          <p:nvPr>
            <p:ph type="dt" sz="half" idx="2"/>
          </p:nvPr>
        </p:nvSpPr>
        <p:spPr/>
        <p:txBody>
          <a:bodyPr/>
          <a:lstStyle/>
          <a:p>
            <a:fld id="{2E62F2D5-7B37-457F-A688-BE9D6E7FE7E2}" type="datetime1">
              <a:rPr lang="en-GB" smtClean="0"/>
              <a:t>27/02/2023</a:t>
            </a:fld>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8</a:t>
            </a:fld>
            <a:endParaRPr lang="en-GB"/>
          </a:p>
        </p:txBody>
      </p:sp>
      <p:sp>
        <p:nvSpPr>
          <p:cNvPr id="6" name="Rectangle 5"/>
          <p:cNvSpPr/>
          <p:nvPr/>
        </p:nvSpPr>
        <p:spPr>
          <a:xfrm>
            <a:off x="2913025" y="1243420"/>
            <a:ext cx="6061491" cy="677108"/>
          </a:xfrm>
          <a:prstGeom prst="rect">
            <a:avLst/>
          </a:prstGeom>
        </p:spPr>
        <p:txBody>
          <a:bodyPr wrap="square">
            <a:spAutoFit/>
          </a:bodyPr>
          <a:lstStyle/>
          <a:p>
            <a:pPr algn="ctr">
              <a:defRPr sz="1400" b="0" i="0" u="none" strike="noStrike" kern="1200" spc="0" baseline="0">
                <a:solidFill>
                  <a:srgbClr val="00539B"/>
                </a:solidFill>
                <a:latin typeface="+mn-lt"/>
                <a:ea typeface="+mn-ea"/>
                <a:cs typeface="+mn-cs"/>
              </a:defRPr>
            </a:pPr>
            <a:r>
              <a:rPr lang="en-GB" sz="1900" b="1" dirty="0">
                <a:solidFill>
                  <a:schemeClr val="accent4">
                    <a:lumMod val="50000"/>
                  </a:schemeClr>
                </a:solidFill>
              </a:rPr>
              <a:t>Nominal change in Central Asian currencies vs. USD </a:t>
            </a:r>
            <a:br>
              <a:rPr lang="en-GB" sz="1900" b="1" dirty="0">
                <a:solidFill>
                  <a:schemeClr val="accent4">
                    <a:lumMod val="50000"/>
                  </a:schemeClr>
                </a:solidFill>
              </a:rPr>
            </a:br>
            <a:r>
              <a:rPr lang="en-GB" sz="1900" b="1" dirty="0">
                <a:solidFill>
                  <a:schemeClr val="accent4">
                    <a:lumMod val="50000"/>
                  </a:schemeClr>
                </a:solidFill>
              </a:rPr>
              <a:t>compared to December 31, 2021</a:t>
            </a:r>
          </a:p>
        </p:txBody>
      </p:sp>
      <p:sp>
        <p:nvSpPr>
          <p:cNvPr id="7" name="TextBox 6"/>
          <p:cNvSpPr txBox="1"/>
          <p:nvPr/>
        </p:nvSpPr>
        <p:spPr>
          <a:xfrm>
            <a:off x="10521962" y="2141112"/>
            <a:ext cx="574196" cy="307777"/>
          </a:xfrm>
          <a:prstGeom prst="rect">
            <a:avLst/>
          </a:prstGeom>
          <a:noFill/>
        </p:spPr>
        <p:txBody>
          <a:bodyPr wrap="none" rtlCol="0">
            <a:spAutoFit/>
          </a:bodyPr>
          <a:lstStyle/>
          <a:p>
            <a:r>
              <a:rPr lang="en-GB" sz="1400" b="1" dirty="0" smtClean="0">
                <a:solidFill>
                  <a:schemeClr val="accent6"/>
                </a:solidFill>
              </a:rPr>
              <a:t>RUB</a:t>
            </a:r>
          </a:p>
        </p:txBody>
      </p:sp>
      <p:sp>
        <p:nvSpPr>
          <p:cNvPr id="12" name="TextBox 11"/>
          <p:cNvSpPr txBox="1"/>
          <p:nvPr/>
        </p:nvSpPr>
        <p:spPr>
          <a:xfrm>
            <a:off x="11218702" y="3448055"/>
            <a:ext cx="572593" cy="307777"/>
          </a:xfrm>
          <a:prstGeom prst="rect">
            <a:avLst/>
          </a:prstGeom>
          <a:noFill/>
        </p:spPr>
        <p:txBody>
          <a:bodyPr wrap="none" rtlCol="0">
            <a:spAutoFit/>
          </a:bodyPr>
          <a:lstStyle/>
          <a:p>
            <a:r>
              <a:rPr lang="en-GB" sz="1400" b="1" dirty="0" smtClean="0">
                <a:solidFill>
                  <a:srgbClr val="C00000"/>
                </a:solidFill>
              </a:rPr>
              <a:t>MNT</a:t>
            </a:r>
          </a:p>
        </p:txBody>
      </p:sp>
      <p:sp>
        <p:nvSpPr>
          <p:cNvPr id="13" name="TextBox 12"/>
          <p:cNvSpPr txBox="1"/>
          <p:nvPr/>
        </p:nvSpPr>
        <p:spPr>
          <a:xfrm>
            <a:off x="10871101" y="3025988"/>
            <a:ext cx="532518" cy="307777"/>
          </a:xfrm>
          <a:prstGeom prst="rect">
            <a:avLst/>
          </a:prstGeom>
          <a:noFill/>
        </p:spPr>
        <p:txBody>
          <a:bodyPr wrap="none" rtlCol="0">
            <a:spAutoFit/>
          </a:bodyPr>
          <a:lstStyle/>
          <a:p>
            <a:r>
              <a:rPr lang="en-GB" sz="1400" b="1" dirty="0">
                <a:solidFill>
                  <a:schemeClr val="accent1">
                    <a:lumMod val="20000"/>
                    <a:lumOff val="80000"/>
                  </a:schemeClr>
                </a:solidFill>
              </a:rPr>
              <a:t>KZT</a:t>
            </a:r>
          </a:p>
        </p:txBody>
      </p:sp>
      <p:sp>
        <p:nvSpPr>
          <p:cNvPr id="14" name="TextBox 13"/>
          <p:cNvSpPr txBox="1"/>
          <p:nvPr/>
        </p:nvSpPr>
        <p:spPr>
          <a:xfrm>
            <a:off x="11032662" y="2131953"/>
            <a:ext cx="513282" cy="307777"/>
          </a:xfrm>
          <a:prstGeom prst="rect">
            <a:avLst/>
          </a:prstGeom>
          <a:noFill/>
        </p:spPr>
        <p:txBody>
          <a:bodyPr wrap="none" rtlCol="0">
            <a:spAutoFit/>
          </a:bodyPr>
          <a:lstStyle/>
          <a:p>
            <a:r>
              <a:rPr lang="en-GB" sz="1400" b="1" dirty="0">
                <a:solidFill>
                  <a:srgbClr val="7030A0"/>
                </a:solidFill>
              </a:rPr>
              <a:t>TJS</a:t>
            </a:r>
          </a:p>
        </p:txBody>
      </p:sp>
      <p:sp>
        <p:nvSpPr>
          <p:cNvPr id="15" name="TextBox 14"/>
          <p:cNvSpPr txBox="1"/>
          <p:nvPr/>
        </p:nvSpPr>
        <p:spPr>
          <a:xfrm>
            <a:off x="11519426" y="2888489"/>
            <a:ext cx="543739" cy="307777"/>
          </a:xfrm>
          <a:prstGeom prst="rect">
            <a:avLst/>
          </a:prstGeom>
          <a:noFill/>
        </p:spPr>
        <p:txBody>
          <a:bodyPr wrap="none" rtlCol="0">
            <a:spAutoFit/>
          </a:bodyPr>
          <a:lstStyle/>
          <a:p>
            <a:r>
              <a:rPr lang="en-GB" sz="1400" b="1" dirty="0" smtClean="0">
                <a:solidFill>
                  <a:srgbClr val="FFC000"/>
                </a:solidFill>
              </a:rPr>
              <a:t>UZS</a:t>
            </a:r>
            <a:endParaRPr lang="en-GB" sz="1400" b="1" dirty="0">
              <a:solidFill>
                <a:srgbClr val="FFC000"/>
              </a:solidFill>
            </a:endParaRPr>
          </a:p>
        </p:txBody>
      </p:sp>
      <p:sp>
        <p:nvSpPr>
          <p:cNvPr id="16" name="TextBox 15"/>
          <p:cNvSpPr txBox="1"/>
          <p:nvPr/>
        </p:nvSpPr>
        <p:spPr>
          <a:xfrm>
            <a:off x="9947766" y="2588129"/>
            <a:ext cx="574196" cy="307777"/>
          </a:xfrm>
          <a:prstGeom prst="rect">
            <a:avLst/>
          </a:prstGeom>
          <a:noFill/>
        </p:spPr>
        <p:txBody>
          <a:bodyPr wrap="none" rtlCol="0">
            <a:spAutoFit/>
          </a:bodyPr>
          <a:lstStyle/>
          <a:p>
            <a:r>
              <a:rPr lang="en-GB" sz="1400" b="1" dirty="0" smtClean="0">
                <a:solidFill>
                  <a:schemeClr val="accent2"/>
                </a:solidFill>
              </a:rPr>
              <a:t>KGS</a:t>
            </a:r>
          </a:p>
        </p:txBody>
      </p:sp>
      <p:sp>
        <p:nvSpPr>
          <p:cNvPr id="8" name="Footer Placeholder 7"/>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Tree>
    <p:extLst>
      <p:ext uri="{BB962C8B-B14F-4D97-AF65-F5344CB8AC3E}">
        <p14:creationId xmlns:p14="http://schemas.microsoft.com/office/powerpoint/2010/main" val="6810788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ounded Rectangle 23"/>
          <p:cNvSpPr/>
          <p:nvPr/>
        </p:nvSpPr>
        <p:spPr>
          <a:xfrm>
            <a:off x="6885553" y="1137895"/>
            <a:ext cx="5130927" cy="5176843"/>
          </a:xfrm>
          <a:prstGeom prst="roundRect">
            <a:avLst>
              <a:gd name="adj" fmla="val 6212"/>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US" sz="1400" dirty="0" smtClean="0">
              <a:solidFill>
                <a:schemeClr val="accent6"/>
              </a:solidFill>
            </a:endParaRPr>
          </a:p>
          <a:p>
            <a:pPr marL="285750" indent="-285750">
              <a:spcAft>
                <a:spcPts val="600"/>
              </a:spcAft>
              <a:buFont typeface="Arial" panose="020B0604020202020204" pitchFamily="34" charset="0"/>
              <a:buChar char="•"/>
            </a:pPr>
            <a:endParaRPr lang="en-GB" sz="1400" dirty="0" smtClean="0">
              <a:solidFill>
                <a:schemeClr val="accent6"/>
              </a:solidFill>
            </a:endParaRPr>
          </a:p>
        </p:txBody>
      </p:sp>
      <p:sp>
        <p:nvSpPr>
          <p:cNvPr id="2" name="Title 1"/>
          <p:cNvSpPr>
            <a:spLocks noGrp="1"/>
          </p:cNvSpPr>
          <p:nvPr>
            <p:ph type="title"/>
          </p:nvPr>
        </p:nvSpPr>
        <p:spPr>
          <a:xfrm>
            <a:off x="194486" y="-1"/>
            <a:ext cx="8638365" cy="1080000"/>
          </a:xfrm>
        </p:spPr>
        <p:txBody>
          <a:bodyPr/>
          <a:lstStyle/>
          <a:p>
            <a:r>
              <a:rPr lang="en-GB" dirty="0" smtClean="0">
                <a:solidFill>
                  <a:srgbClr val="FF0000"/>
                </a:solidFill>
              </a:rPr>
              <a:t>Remittances</a:t>
            </a:r>
            <a:r>
              <a:rPr lang="en-GB" dirty="0" smtClean="0"/>
              <a:t> have grown contrary to earlier estimates (and are likely to further increase)</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27 February, 2023</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9</a:t>
            </a:fld>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1640896364"/>
              </p:ext>
            </p:extLst>
          </p:nvPr>
        </p:nvGraphicFramePr>
        <p:xfrm>
          <a:off x="7343776" y="3375737"/>
          <a:ext cx="4175650" cy="2534627"/>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p:cNvSpPr/>
          <p:nvPr/>
        </p:nvSpPr>
        <p:spPr>
          <a:xfrm>
            <a:off x="6971914" y="1934809"/>
            <a:ext cx="5044566" cy="1502976"/>
          </a:xfrm>
          <a:prstGeom prst="rect">
            <a:avLst/>
          </a:prstGeom>
        </p:spPr>
        <p:txBody>
          <a:bodyPr wrap="square">
            <a:spAutoFit/>
          </a:bodyPr>
          <a:lstStyle/>
          <a:p>
            <a:pPr marL="297180" marR="300355" indent="-285115">
              <a:lnSpc>
                <a:spcPts val="2160"/>
              </a:lnSpc>
              <a:spcBef>
                <a:spcPts val="215"/>
              </a:spcBef>
              <a:buFont typeface="Arial MT"/>
              <a:buChar char="•"/>
              <a:tabLst>
                <a:tab pos="297180" algn="l"/>
                <a:tab pos="297815" algn="l"/>
              </a:tabLst>
            </a:pPr>
            <a:r>
              <a:rPr lang="en-GB" sz="1400" spc="15" dirty="0" smtClean="0">
                <a:solidFill>
                  <a:schemeClr val="accent6"/>
                </a:solidFill>
                <a:latin typeface="Franklin Gothic Medium"/>
                <a:cs typeface="Franklin Gothic Medium"/>
              </a:rPr>
              <a:t>According </a:t>
            </a:r>
            <a:r>
              <a:rPr lang="en-GB" sz="1400" spc="15" dirty="0">
                <a:solidFill>
                  <a:schemeClr val="accent6"/>
                </a:solidFill>
                <a:latin typeface="Franklin Gothic Medium"/>
                <a:cs typeface="Franklin Gothic Medium"/>
              </a:rPr>
              <a:t>to the IMF, the Russian economy contracted by </a:t>
            </a:r>
            <a:r>
              <a:rPr lang="en-GB" sz="1400" spc="15" dirty="0">
                <a:solidFill>
                  <a:schemeClr val="accent1"/>
                </a:solidFill>
                <a:latin typeface="Franklin Gothic Medium"/>
                <a:cs typeface="Franklin Gothic Medium"/>
              </a:rPr>
              <a:t>only 2.2% </a:t>
            </a:r>
            <a:r>
              <a:rPr lang="en-GB" sz="1400" spc="15" dirty="0">
                <a:solidFill>
                  <a:schemeClr val="accent6"/>
                </a:solidFill>
                <a:latin typeface="Franklin Gothic Medium"/>
                <a:cs typeface="Franklin Gothic Medium"/>
              </a:rPr>
              <a:t>in 2022. Growth is expected to pick up in 2023 and 2024 (0.3% and 2.1%, respectively)</a:t>
            </a:r>
          </a:p>
          <a:p>
            <a:pPr marL="297180" marR="5080" indent="-285115">
              <a:lnSpc>
                <a:spcPts val="2160"/>
              </a:lnSpc>
              <a:spcBef>
                <a:spcPts val="5"/>
              </a:spcBef>
              <a:buFont typeface="Arial MT"/>
              <a:buChar char="•"/>
              <a:tabLst>
                <a:tab pos="297180" algn="l"/>
                <a:tab pos="297815" algn="l"/>
              </a:tabLst>
            </a:pPr>
            <a:r>
              <a:rPr lang="en-GB" sz="1400" spc="15" dirty="0">
                <a:solidFill>
                  <a:schemeClr val="accent6"/>
                </a:solidFill>
                <a:latin typeface="Franklin Gothic Medium"/>
                <a:cs typeface="Franklin Gothic Medium"/>
              </a:rPr>
              <a:t>Russia’s </a:t>
            </a:r>
            <a:r>
              <a:rPr lang="en-GB" sz="1400" spc="15" dirty="0">
                <a:solidFill>
                  <a:schemeClr val="accent1"/>
                </a:solidFill>
                <a:latin typeface="Franklin Gothic Medium"/>
                <a:cs typeface="Franklin Gothic Medium"/>
              </a:rPr>
              <a:t>unemployment</a:t>
            </a:r>
            <a:r>
              <a:rPr lang="en-GB" sz="1400" spc="15" dirty="0">
                <a:solidFill>
                  <a:schemeClr val="accent6"/>
                </a:solidFill>
                <a:latin typeface="Franklin Gothic Medium"/>
                <a:cs typeface="Franklin Gothic Medium"/>
              </a:rPr>
              <a:t> reached an all time </a:t>
            </a:r>
            <a:r>
              <a:rPr lang="en-GB" sz="1400" spc="15" dirty="0" smtClean="0">
                <a:solidFill>
                  <a:schemeClr val="accent6"/>
                </a:solidFill>
                <a:latin typeface="Franklin Gothic Medium"/>
                <a:cs typeface="Franklin Gothic Medium"/>
              </a:rPr>
              <a:t>minimum </a:t>
            </a:r>
            <a:r>
              <a:rPr lang="en-GB" sz="1400" spc="15" dirty="0">
                <a:solidFill>
                  <a:schemeClr val="accent6"/>
                </a:solidFill>
                <a:latin typeface="Franklin Gothic Medium"/>
                <a:cs typeface="Franklin Gothic Medium"/>
              </a:rPr>
              <a:t>of </a:t>
            </a:r>
            <a:r>
              <a:rPr lang="en-GB" sz="1400" spc="15" dirty="0">
                <a:solidFill>
                  <a:schemeClr val="accent1"/>
                </a:solidFill>
                <a:latin typeface="Franklin Gothic Medium"/>
                <a:cs typeface="Franklin Gothic Medium"/>
              </a:rPr>
              <a:t>3.7% </a:t>
            </a:r>
            <a:r>
              <a:rPr lang="en-GB" sz="1400" spc="15" dirty="0">
                <a:solidFill>
                  <a:schemeClr val="accent6"/>
                </a:solidFill>
                <a:latin typeface="Franklin Gothic Medium"/>
                <a:cs typeface="Franklin Gothic Medium"/>
              </a:rPr>
              <a:t>in Nov 2022</a:t>
            </a:r>
            <a:r>
              <a:rPr lang="en-GB" sz="1400" spc="15" dirty="0" smtClean="0">
                <a:solidFill>
                  <a:schemeClr val="accent6"/>
                </a:solidFill>
                <a:latin typeface="Franklin Gothic Medium"/>
                <a:cs typeface="Franklin Gothic Medium"/>
              </a:rPr>
              <a:t>.</a:t>
            </a:r>
            <a:endParaRPr lang="en-GB" dirty="0">
              <a:solidFill>
                <a:schemeClr val="accent1"/>
              </a:solidFill>
            </a:endParaRPr>
          </a:p>
        </p:txBody>
      </p:sp>
      <p:graphicFrame>
        <p:nvGraphicFramePr>
          <p:cNvPr id="28" name="Chart 27"/>
          <p:cNvGraphicFramePr>
            <a:graphicFrameLocks/>
          </p:cNvGraphicFramePr>
          <p:nvPr>
            <p:extLst>
              <p:ext uri="{D42A27DB-BD31-4B8C-83A1-F6EECF244321}">
                <p14:modId xmlns:p14="http://schemas.microsoft.com/office/powerpoint/2010/main" val="1055519617"/>
              </p:ext>
            </p:extLst>
          </p:nvPr>
        </p:nvGraphicFramePr>
        <p:xfrm>
          <a:off x="194486" y="4122213"/>
          <a:ext cx="6406338" cy="2362211"/>
        </p:xfrm>
        <a:graphic>
          <a:graphicData uri="http://schemas.openxmlformats.org/drawingml/2006/chart">
            <c:chart xmlns:c="http://schemas.openxmlformats.org/drawingml/2006/chart" xmlns:r="http://schemas.openxmlformats.org/officeDocument/2006/relationships" r:id="rId6"/>
          </a:graphicData>
        </a:graphic>
      </p:graphicFrame>
      <p:sp>
        <p:nvSpPr>
          <p:cNvPr id="6" name="Footer Placeholder 5"/>
          <p:cNvSpPr>
            <a:spLocks noGrp="1"/>
          </p:cNvSpPr>
          <p:nvPr>
            <p:ph type="ftr" sz="quarter" idx="3"/>
            <p:custDataLst>
              <p:tags r:id="rId2"/>
            </p:custDataLst>
          </p:nvPr>
        </p:nvSpPr>
        <p:spPr>
          <a:xfrm>
            <a:off x="0" y="6480000"/>
            <a:ext cx="12192000" cy="378000"/>
          </a:xfrm>
        </p:spPr>
        <p:txBody>
          <a:bodyPr/>
          <a:lstStyle/>
          <a:p>
            <a:r>
              <a:rPr lang="en-GB" sz="900" b="1" smtClean="0">
                <a:solidFill>
                  <a:srgbClr val="00C000"/>
                </a:solidFill>
                <a:latin typeface="Arial" panose="020B0604020202020204" pitchFamily="34" charset="0"/>
              </a:rPr>
              <a:t>PUBLIC</a:t>
            </a:r>
            <a:r>
              <a:rPr lang="en-GB" sz="900" b="1" smtClean="0">
                <a:solidFill>
                  <a:srgbClr val="000000"/>
                </a:solidFill>
                <a:latin typeface="Arial" panose="020B0604020202020204" pitchFamily="34" charset="0"/>
              </a:rPr>
              <a:t> </a:t>
            </a:r>
            <a:endParaRPr lang="en-GB" sz="900" b="1">
              <a:solidFill>
                <a:srgbClr val="000000"/>
              </a:solidFill>
              <a:latin typeface="Arial" panose="020B0604020202020204" pitchFamily="34" charset="0"/>
            </a:endParaRPr>
          </a:p>
        </p:txBody>
      </p:sp>
      <p:sp>
        <p:nvSpPr>
          <p:cNvPr id="21" name="object 18"/>
          <p:cNvSpPr txBox="1"/>
          <p:nvPr/>
        </p:nvSpPr>
        <p:spPr>
          <a:xfrm>
            <a:off x="7343776" y="1393194"/>
            <a:ext cx="4434840" cy="505267"/>
          </a:xfrm>
          <a:prstGeom prst="rect">
            <a:avLst/>
          </a:prstGeom>
        </p:spPr>
        <p:txBody>
          <a:bodyPr vert="horz" wrap="square" lIns="0" tIns="12700" rIns="0" bIns="0" rtlCol="0">
            <a:spAutoFit/>
          </a:bodyPr>
          <a:lstStyle/>
          <a:p>
            <a:pPr marL="12700" marR="5080">
              <a:lnSpc>
                <a:spcPct val="100000"/>
              </a:lnSpc>
              <a:spcBef>
                <a:spcPts val="100"/>
              </a:spcBef>
            </a:pPr>
            <a:r>
              <a:rPr sz="1600" b="1" spc="-5" dirty="0">
                <a:solidFill>
                  <a:srgbClr val="00529B"/>
                </a:solidFill>
                <a:latin typeface="Franklin Gothic Medium"/>
                <a:cs typeface="Franklin Gothic Medium"/>
              </a:rPr>
              <a:t>The Russian economy is likely to remain </a:t>
            </a:r>
            <a:r>
              <a:rPr sz="1600" b="1" spc="-5" dirty="0" smtClean="0">
                <a:solidFill>
                  <a:srgbClr val="00529B"/>
                </a:solidFill>
                <a:latin typeface="Franklin Gothic Medium"/>
                <a:cs typeface="Franklin Gothic Medium"/>
              </a:rPr>
              <a:t>hungry </a:t>
            </a:r>
            <a:r>
              <a:rPr sz="1600" b="1" spc="-5" dirty="0">
                <a:solidFill>
                  <a:srgbClr val="00529B"/>
                </a:solidFill>
                <a:latin typeface="Franklin Gothic Medium"/>
                <a:cs typeface="Franklin Gothic Medium"/>
              </a:rPr>
              <a:t>for Central Asian workers:</a:t>
            </a:r>
          </a:p>
        </p:txBody>
      </p:sp>
      <p:sp>
        <p:nvSpPr>
          <p:cNvPr id="26" name="object 12"/>
          <p:cNvSpPr txBox="1"/>
          <p:nvPr/>
        </p:nvSpPr>
        <p:spPr>
          <a:xfrm>
            <a:off x="1297518" y="3015035"/>
            <a:ext cx="5368737" cy="538609"/>
          </a:xfrm>
          <a:prstGeom prst="rect">
            <a:avLst/>
          </a:prstGeom>
          <a:ln w="10159">
            <a:solidFill>
              <a:srgbClr val="00519B"/>
            </a:solidFill>
          </a:ln>
        </p:spPr>
        <p:txBody>
          <a:bodyPr vert="horz" wrap="square" lIns="0" tIns="101600" rIns="0" bIns="0" rtlCol="0">
            <a:spAutoFit/>
          </a:bodyPr>
          <a:lstStyle/>
          <a:p>
            <a:pPr marL="92075" marR="297180">
              <a:lnSpc>
                <a:spcPts val="1680"/>
              </a:lnSpc>
              <a:spcBef>
                <a:spcPts val="800"/>
              </a:spcBef>
            </a:pPr>
            <a:r>
              <a:rPr lang="en-GB" sz="1450" spc="-20" dirty="0" smtClean="0">
                <a:solidFill>
                  <a:schemeClr val="accent6"/>
                </a:solidFill>
                <a:latin typeface="Franklin Gothic Medium"/>
                <a:cs typeface="Franklin Gothic Medium"/>
              </a:rPr>
              <a:t>In UZB, remittances </a:t>
            </a:r>
            <a:r>
              <a:rPr lang="en-GB" sz="1450" spc="-40" dirty="0" smtClean="0">
                <a:solidFill>
                  <a:schemeClr val="accent6"/>
                </a:solidFill>
                <a:latin typeface="Franklin Gothic Medium"/>
                <a:cs typeface="Franklin Gothic Medium"/>
              </a:rPr>
              <a:t>reached </a:t>
            </a:r>
            <a:r>
              <a:rPr lang="en-GB" sz="1450" spc="10" dirty="0">
                <a:solidFill>
                  <a:schemeClr val="accent6"/>
                </a:solidFill>
                <a:latin typeface="Franklin Gothic Medium"/>
                <a:cs typeface="Franklin Gothic Medium"/>
              </a:rPr>
              <a:t>US$16.9 billion</a:t>
            </a:r>
            <a:r>
              <a:rPr lang="en-GB" sz="1450" spc="-40" dirty="0" smtClean="0">
                <a:solidFill>
                  <a:schemeClr val="accent6"/>
                </a:solidFill>
                <a:latin typeface="Franklin Gothic Medium"/>
                <a:cs typeface="Franklin Gothic Medium"/>
              </a:rPr>
              <a:t> (up </a:t>
            </a:r>
            <a:r>
              <a:rPr sz="1450" dirty="0" smtClean="0">
                <a:solidFill>
                  <a:schemeClr val="accent1"/>
                </a:solidFill>
                <a:latin typeface="Franklin Gothic Medium"/>
                <a:cs typeface="Franklin Gothic Medium"/>
              </a:rPr>
              <a:t>+</a:t>
            </a:r>
            <a:r>
              <a:rPr lang="en-GB" sz="1450" dirty="0" smtClean="0">
                <a:solidFill>
                  <a:schemeClr val="accent1"/>
                </a:solidFill>
                <a:latin typeface="Franklin Gothic Medium"/>
                <a:cs typeface="Franklin Gothic Medium"/>
              </a:rPr>
              <a:t>110% </a:t>
            </a:r>
            <a:r>
              <a:rPr sz="1450" spc="-35" dirty="0" smtClean="0">
                <a:solidFill>
                  <a:schemeClr val="accent6"/>
                </a:solidFill>
                <a:latin typeface="Franklin Gothic Medium"/>
                <a:cs typeface="Franklin Gothic Medium"/>
              </a:rPr>
              <a:t>year-on- </a:t>
            </a:r>
            <a:r>
              <a:rPr sz="1450" spc="-345" dirty="0" smtClean="0">
                <a:solidFill>
                  <a:schemeClr val="accent6"/>
                </a:solidFill>
                <a:latin typeface="Franklin Gothic Medium"/>
                <a:cs typeface="Franklin Gothic Medium"/>
              </a:rPr>
              <a:t> </a:t>
            </a:r>
            <a:r>
              <a:rPr sz="1450" spc="-30" dirty="0" smtClean="0">
                <a:solidFill>
                  <a:schemeClr val="accent6"/>
                </a:solidFill>
                <a:latin typeface="Franklin Gothic Medium"/>
                <a:cs typeface="Franklin Gothic Medium"/>
              </a:rPr>
              <a:t>year</a:t>
            </a:r>
            <a:r>
              <a:rPr lang="en-GB" sz="1450" spc="-30" dirty="0" smtClean="0">
                <a:solidFill>
                  <a:schemeClr val="accent6"/>
                </a:solidFill>
                <a:latin typeface="Franklin Gothic Medium"/>
                <a:cs typeface="Franklin Gothic Medium"/>
              </a:rPr>
              <a:t>, </a:t>
            </a:r>
            <a:r>
              <a:rPr lang="en-GB" sz="1450" spc="-40" dirty="0" smtClean="0">
                <a:solidFill>
                  <a:schemeClr val="accent3">
                    <a:lumMod val="75000"/>
                  </a:schemeClr>
                </a:solidFill>
                <a:latin typeface="Franklin Gothic Medium"/>
                <a:cs typeface="Franklin Gothic Medium"/>
              </a:rPr>
              <a:t>23% </a:t>
            </a:r>
            <a:r>
              <a:rPr lang="en-GB" sz="1450" spc="-40" dirty="0">
                <a:solidFill>
                  <a:schemeClr val="accent3">
                    <a:lumMod val="75000"/>
                  </a:schemeClr>
                </a:solidFill>
                <a:latin typeface="Franklin Gothic Medium"/>
                <a:cs typeface="Franklin Gothic Medium"/>
              </a:rPr>
              <a:t>of </a:t>
            </a:r>
            <a:r>
              <a:rPr lang="en-GB" sz="1450" spc="-40" dirty="0" smtClean="0">
                <a:solidFill>
                  <a:schemeClr val="accent3">
                    <a:lumMod val="75000"/>
                  </a:schemeClr>
                </a:solidFill>
                <a:latin typeface="Franklin Gothic Medium"/>
                <a:cs typeface="Franklin Gothic Medium"/>
              </a:rPr>
              <a:t>GDP</a:t>
            </a:r>
            <a:r>
              <a:rPr sz="1450" spc="10" dirty="0" smtClean="0">
                <a:solidFill>
                  <a:schemeClr val="accent6"/>
                </a:solidFill>
                <a:latin typeface="Franklin Gothic Medium"/>
                <a:cs typeface="Franklin Gothic Medium"/>
              </a:rPr>
              <a:t>)</a:t>
            </a:r>
            <a:endParaRPr sz="1450" dirty="0">
              <a:solidFill>
                <a:schemeClr val="accent6"/>
              </a:solidFill>
              <a:latin typeface="Franklin Gothic Medium"/>
              <a:cs typeface="Franklin Gothic Medium"/>
            </a:endParaRPr>
          </a:p>
        </p:txBody>
      </p:sp>
      <p:pic>
        <p:nvPicPr>
          <p:cNvPr id="27" name="object 13"/>
          <p:cNvPicPr/>
          <p:nvPr/>
        </p:nvPicPr>
        <p:blipFill>
          <a:blip r:embed="rId7" cstate="print"/>
          <a:stretch>
            <a:fillRect/>
          </a:stretch>
        </p:blipFill>
        <p:spPr>
          <a:xfrm>
            <a:off x="193039" y="2999327"/>
            <a:ext cx="1005841" cy="543686"/>
          </a:xfrm>
          <a:prstGeom prst="rect">
            <a:avLst/>
          </a:prstGeom>
        </p:spPr>
      </p:pic>
      <p:pic>
        <p:nvPicPr>
          <p:cNvPr id="29" name="object 14"/>
          <p:cNvPicPr/>
          <p:nvPr/>
        </p:nvPicPr>
        <p:blipFill>
          <a:blip r:embed="rId8" cstate="print"/>
          <a:stretch>
            <a:fillRect/>
          </a:stretch>
        </p:blipFill>
        <p:spPr>
          <a:xfrm>
            <a:off x="193039" y="1300484"/>
            <a:ext cx="995681" cy="690689"/>
          </a:xfrm>
          <a:prstGeom prst="rect">
            <a:avLst/>
          </a:prstGeom>
        </p:spPr>
      </p:pic>
      <p:pic>
        <p:nvPicPr>
          <p:cNvPr id="30" name="object 15"/>
          <p:cNvPicPr/>
          <p:nvPr/>
        </p:nvPicPr>
        <p:blipFill>
          <a:blip r:embed="rId9" cstate="print"/>
          <a:stretch>
            <a:fillRect/>
          </a:stretch>
        </p:blipFill>
        <p:spPr>
          <a:xfrm>
            <a:off x="193039" y="2137614"/>
            <a:ext cx="995681" cy="691124"/>
          </a:xfrm>
          <a:prstGeom prst="rect">
            <a:avLst/>
          </a:prstGeom>
        </p:spPr>
      </p:pic>
      <p:sp>
        <p:nvSpPr>
          <p:cNvPr id="31" name="object 16"/>
          <p:cNvSpPr txBox="1"/>
          <p:nvPr/>
        </p:nvSpPr>
        <p:spPr>
          <a:xfrm>
            <a:off x="1286886" y="2132058"/>
            <a:ext cx="5379370" cy="731611"/>
          </a:xfrm>
          <a:prstGeom prst="rect">
            <a:avLst/>
          </a:prstGeom>
          <a:ln w="10159">
            <a:solidFill>
              <a:srgbClr val="00519B"/>
            </a:solidFill>
          </a:ln>
        </p:spPr>
        <p:txBody>
          <a:bodyPr vert="horz" wrap="square" lIns="0" tIns="76835" rIns="0" bIns="0" rtlCol="0">
            <a:spAutoFit/>
          </a:bodyPr>
          <a:lstStyle/>
          <a:p>
            <a:pPr marL="92075" marR="51435" algn="just">
              <a:lnSpc>
                <a:spcPts val="1680"/>
              </a:lnSpc>
              <a:spcBef>
                <a:spcPts val="605"/>
              </a:spcBef>
            </a:pPr>
            <a:r>
              <a:rPr sz="1450" dirty="0">
                <a:solidFill>
                  <a:schemeClr val="accent6"/>
                </a:solidFill>
                <a:latin typeface="Franklin Gothic Medium"/>
                <a:cs typeface="Franklin Gothic Medium"/>
              </a:rPr>
              <a:t>In</a:t>
            </a:r>
            <a:r>
              <a:rPr sz="1450" spc="-110" dirty="0">
                <a:solidFill>
                  <a:schemeClr val="accent6"/>
                </a:solidFill>
                <a:latin typeface="Franklin Gothic Medium"/>
                <a:cs typeface="Franklin Gothic Medium"/>
              </a:rPr>
              <a:t> </a:t>
            </a:r>
            <a:r>
              <a:rPr sz="1450" spc="-30" dirty="0">
                <a:solidFill>
                  <a:schemeClr val="accent6"/>
                </a:solidFill>
                <a:latin typeface="Franklin Gothic Medium"/>
                <a:cs typeface="Franklin Gothic Medium"/>
              </a:rPr>
              <a:t>TAJ,</a:t>
            </a:r>
            <a:r>
              <a:rPr sz="1450" spc="-90" dirty="0">
                <a:solidFill>
                  <a:schemeClr val="accent6"/>
                </a:solidFill>
                <a:latin typeface="Franklin Gothic Medium"/>
                <a:cs typeface="Franklin Gothic Medium"/>
              </a:rPr>
              <a:t> </a:t>
            </a:r>
            <a:r>
              <a:rPr sz="1450" spc="-20" dirty="0">
                <a:solidFill>
                  <a:schemeClr val="accent6"/>
                </a:solidFill>
                <a:latin typeface="Franklin Gothic Medium"/>
                <a:cs typeface="Franklin Gothic Medium"/>
              </a:rPr>
              <a:t>according</a:t>
            </a:r>
            <a:r>
              <a:rPr sz="1450" spc="-95"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to</a:t>
            </a:r>
            <a:r>
              <a:rPr sz="1450" spc="-150"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the</a:t>
            </a:r>
            <a:r>
              <a:rPr sz="1450" spc="-155" dirty="0">
                <a:solidFill>
                  <a:schemeClr val="accent6"/>
                </a:solidFill>
                <a:latin typeface="Franklin Gothic Medium"/>
                <a:cs typeface="Franklin Gothic Medium"/>
              </a:rPr>
              <a:t> </a:t>
            </a:r>
            <a:r>
              <a:rPr sz="1450" spc="-30" dirty="0">
                <a:solidFill>
                  <a:schemeClr val="accent6"/>
                </a:solidFill>
                <a:latin typeface="Franklin Gothic Medium"/>
                <a:cs typeface="Franklin Gothic Medium"/>
              </a:rPr>
              <a:t>IMF,</a:t>
            </a:r>
            <a:r>
              <a:rPr sz="1450" spc="-80" dirty="0">
                <a:solidFill>
                  <a:schemeClr val="accent6"/>
                </a:solidFill>
                <a:latin typeface="Franklin Gothic Medium"/>
                <a:cs typeface="Franklin Gothic Medium"/>
              </a:rPr>
              <a:t> </a:t>
            </a:r>
            <a:r>
              <a:rPr sz="1450" spc="-30" dirty="0">
                <a:solidFill>
                  <a:schemeClr val="accent6"/>
                </a:solidFill>
                <a:latin typeface="Franklin Gothic Medium"/>
                <a:cs typeface="Franklin Gothic Medium"/>
              </a:rPr>
              <a:t>remittances</a:t>
            </a:r>
            <a:r>
              <a:rPr sz="1450" spc="-170" dirty="0">
                <a:solidFill>
                  <a:schemeClr val="accent6"/>
                </a:solidFill>
                <a:latin typeface="Franklin Gothic Medium"/>
                <a:cs typeface="Franklin Gothic Medium"/>
              </a:rPr>
              <a:t> </a:t>
            </a:r>
            <a:r>
              <a:rPr sz="1450" spc="-20" dirty="0">
                <a:solidFill>
                  <a:schemeClr val="accent1"/>
                </a:solidFill>
                <a:latin typeface="Franklin Gothic Medium"/>
                <a:cs typeface="Franklin Gothic Medium"/>
              </a:rPr>
              <a:t>rebounded </a:t>
            </a:r>
            <a:r>
              <a:rPr sz="1450" spc="-35" dirty="0">
                <a:solidFill>
                  <a:schemeClr val="accent1"/>
                </a:solidFill>
                <a:latin typeface="Franklin Gothic Medium"/>
                <a:cs typeface="Franklin Gothic Medium"/>
              </a:rPr>
              <a:t>sharply</a:t>
            </a:r>
            <a:r>
              <a:rPr sz="1450" spc="10" dirty="0">
                <a:solidFill>
                  <a:schemeClr val="accent6"/>
                </a:solidFill>
                <a:latin typeface="Franklin Gothic Medium"/>
                <a:cs typeface="Franklin Gothic Medium"/>
              </a:rPr>
              <a:t> </a:t>
            </a:r>
            <a:r>
              <a:rPr sz="1450" spc="-25" dirty="0">
                <a:solidFill>
                  <a:schemeClr val="accent6"/>
                </a:solidFill>
                <a:latin typeface="Franklin Gothic Medium"/>
                <a:cs typeface="Franklin Gothic Medium"/>
              </a:rPr>
              <a:t>in</a:t>
            </a:r>
            <a:r>
              <a:rPr sz="1450" spc="-110" dirty="0">
                <a:solidFill>
                  <a:schemeClr val="accent6"/>
                </a:solidFill>
                <a:latin typeface="Franklin Gothic Medium"/>
                <a:cs typeface="Franklin Gothic Medium"/>
              </a:rPr>
              <a:t> </a:t>
            </a:r>
            <a:r>
              <a:rPr sz="1450" spc="-35" dirty="0">
                <a:solidFill>
                  <a:schemeClr val="accent6"/>
                </a:solidFill>
                <a:latin typeface="Franklin Gothic Medium"/>
                <a:cs typeface="Franklin Gothic Medium"/>
              </a:rPr>
              <a:t>Q2 </a:t>
            </a:r>
            <a:r>
              <a:rPr sz="1450" spc="-30" dirty="0">
                <a:solidFill>
                  <a:schemeClr val="accent6"/>
                </a:solidFill>
                <a:latin typeface="Franklin Gothic Medium"/>
                <a:cs typeface="Franklin Gothic Medium"/>
              </a:rPr>
              <a:t> </a:t>
            </a:r>
            <a:r>
              <a:rPr sz="1450" spc="-20" dirty="0">
                <a:solidFill>
                  <a:schemeClr val="accent6"/>
                </a:solidFill>
                <a:latin typeface="Franklin Gothic Medium"/>
                <a:cs typeface="Franklin Gothic Medium"/>
              </a:rPr>
              <a:t>after</a:t>
            </a:r>
            <a:r>
              <a:rPr sz="1450" spc="-114" dirty="0">
                <a:solidFill>
                  <a:schemeClr val="accent6"/>
                </a:solidFill>
                <a:latin typeface="Franklin Gothic Medium"/>
                <a:cs typeface="Franklin Gothic Medium"/>
              </a:rPr>
              <a:t> </a:t>
            </a:r>
            <a:r>
              <a:rPr sz="1450" spc="-25" dirty="0">
                <a:solidFill>
                  <a:schemeClr val="accent6"/>
                </a:solidFill>
                <a:latin typeface="Franklin Gothic Medium"/>
                <a:cs typeface="Franklin Gothic Medium"/>
              </a:rPr>
              <a:t>a</a:t>
            </a:r>
            <a:r>
              <a:rPr sz="1450"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short-lived</a:t>
            </a:r>
            <a:r>
              <a:rPr sz="1450" spc="-100" dirty="0">
                <a:solidFill>
                  <a:schemeClr val="accent6"/>
                </a:solidFill>
                <a:latin typeface="Franklin Gothic Medium"/>
                <a:cs typeface="Franklin Gothic Medium"/>
              </a:rPr>
              <a:t> </a:t>
            </a:r>
            <a:r>
              <a:rPr sz="1450" spc="-15" dirty="0">
                <a:solidFill>
                  <a:schemeClr val="accent6"/>
                </a:solidFill>
                <a:latin typeface="Franklin Gothic Medium"/>
                <a:cs typeface="Franklin Gothic Medium"/>
              </a:rPr>
              <a:t>dip</a:t>
            </a:r>
            <a:r>
              <a:rPr sz="1450" spc="-85" dirty="0">
                <a:solidFill>
                  <a:schemeClr val="accent6"/>
                </a:solidFill>
                <a:latin typeface="Franklin Gothic Medium"/>
                <a:cs typeface="Franklin Gothic Medium"/>
              </a:rPr>
              <a:t> </a:t>
            </a:r>
            <a:r>
              <a:rPr sz="1450" spc="-55" dirty="0">
                <a:solidFill>
                  <a:schemeClr val="accent6"/>
                </a:solidFill>
                <a:latin typeface="Franklin Gothic Medium"/>
                <a:cs typeface="Franklin Gothic Medium"/>
              </a:rPr>
              <a:t>immediately</a:t>
            </a:r>
            <a:r>
              <a:rPr sz="1450" spc="-160" dirty="0">
                <a:solidFill>
                  <a:schemeClr val="accent6"/>
                </a:solidFill>
                <a:latin typeface="Franklin Gothic Medium"/>
                <a:cs typeface="Franklin Gothic Medium"/>
              </a:rPr>
              <a:t> </a:t>
            </a:r>
            <a:r>
              <a:rPr sz="1450" spc="-20" dirty="0">
                <a:solidFill>
                  <a:schemeClr val="accent6"/>
                </a:solidFill>
                <a:latin typeface="Franklin Gothic Medium"/>
                <a:cs typeface="Franklin Gothic Medium"/>
              </a:rPr>
              <a:t>after</a:t>
            </a:r>
            <a:r>
              <a:rPr sz="1450" spc="-114" dirty="0">
                <a:solidFill>
                  <a:schemeClr val="accent6"/>
                </a:solidFill>
                <a:latin typeface="Franklin Gothic Medium"/>
                <a:cs typeface="Franklin Gothic Medium"/>
              </a:rPr>
              <a:t> </a:t>
            </a:r>
            <a:r>
              <a:rPr sz="1450" spc="-10" dirty="0">
                <a:solidFill>
                  <a:schemeClr val="accent6"/>
                </a:solidFill>
                <a:latin typeface="Franklin Gothic Medium"/>
                <a:cs typeface="Franklin Gothic Medium"/>
              </a:rPr>
              <a:t>Russia’s</a:t>
            </a:r>
            <a:r>
              <a:rPr sz="1450" spc="-150" dirty="0">
                <a:solidFill>
                  <a:schemeClr val="accent6"/>
                </a:solidFill>
                <a:latin typeface="Franklin Gothic Medium"/>
                <a:cs typeface="Franklin Gothic Medium"/>
              </a:rPr>
              <a:t> </a:t>
            </a:r>
            <a:r>
              <a:rPr sz="1450" spc="-15" dirty="0">
                <a:solidFill>
                  <a:schemeClr val="accent6"/>
                </a:solidFill>
                <a:latin typeface="Franklin Gothic Medium"/>
                <a:cs typeface="Franklin Gothic Medium"/>
              </a:rPr>
              <a:t>invasion,</a:t>
            </a:r>
            <a:r>
              <a:rPr sz="1450" spc="-125" dirty="0">
                <a:latin typeface="Franklin Gothic Medium"/>
                <a:cs typeface="Franklin Gothic Medium"/>
              </a:rPr>
              <a:t> </a:t>
            </a:r>
            <a:r>
              <a:rPr sz="1450" spc="-15" dirty="0">
                <a:solidFill>
                  <a:srgbClr val="003D74"/>
                </a:solidFill>
                <a:latin typeface="Franklin Gothic Medium"/>
                <a:cs typeface="Franklin Gothic Medium"/>
              </a:rPr>
              <a:t>driving </a:t>
            </a:r>
            <a:r>
              <a:rPr sz="1450" spc="-10" dirty="0">
                <a:solidFill>
                  <a:srgbClr val="003D74"/>
                </a:solidFill>
                <a:latin typeface="Franklin Gothic Medium"/>
                <a:cs typeface="Franklin Gothic Medium"/>
              </a:rPr>
              <a:t> </a:t>
            </a:r>
            <a:r>
              <a:rPr sz="1450" spc="55" dirty="0">
                <a:solidFill>
                  <a:srgbClr val="003D74"/>
                </a:solidFill>
                <a:latin typeface="Franklin Gothic Medium"/>
                <a:cs typeface="Franklin Gothic Medium"/>
              </a:rPr>
              <a:t>the</a:t>
            </a:r>
            <a:r>
              <a:rPr sz="1450" spc="-75" dirty="0">
                <a:solidFill>
                  <a:srgbClr val="003D74"/>
                </a:solidFill>
                <a:latin typeface="Franklin Gothic Medium"/>
                <a:cs typeface="Franklin Gothic Medium"/>
              </a:rPr>
              <a:t> </a:t>
            </a:r>
            <a:r>
              <a:rPr sz="1450" spc="-25" dirty="0">
                <a:solidFill>
                  <a:srgbClr val="003D74"/>
                </a:solidFill>
                <a:latin typeface="Franklin Gothic Medium"/>
                <a:cs typeface="Franklin Gothic Medium"/>
              </a:rPr>
              <a:t>current</a:t>
            </a:r>
            <a:r>
              <a:rPr sz="1450" spc="-10" dirty="0">
                <a:solidFill>
                  <a:srgbClr val="003D74"/>
                </a:solidFill>
                <a:latin typeface="Franklin Gothic Medium"/>
                <a:cs typeface="Franklin Gothic Medium"/>
              </a:rPr>
              <a:t> </a:t>
            </a:r>
            <a:r>
              <a:rPr sz="1450" spc="-30" dirty="0">
                <a:solidFill>
                  <a:srgbClr val="003D74"/>
                </a:solidFill>
                <a:latin typeface="Franklin Gothic Medium"/>
                <a:cs typeface="Franklin Gothic Medium"/>
              </a:rPr>
              <a:t>account</a:t>
            </a:r>
            <a:r>
              <a:rPr sz="1450" spc="-90" dirty="0">
                <a:solidFill>
                  <a:srgbClr val="003D74"/>
                </a:solidFill>
                <a:latin typeface="Franklin Gothic Medium"/>
                <a:cs typeface="Franklin Gothic Medium"/>
              </a:rPr>
              <a:t> </a:t>
            </a:r>
            <a:r>
              <a:rPr sz="1450" spc="-15" dirty="0">
                <a:solidFill>
                  <a:srgbClr val="003D74"/>
                </a:solidFill>
                <a:latin typeface="Franklin Gothic Medium"/>
                <a:cs typeface="Franklin Gothic Medium"/>
              </a:rPr>
              <a:t>surplus</a:t>
            </a:r>
            <a:r>
              <a:rPr sz="1450" spc="-75" dirty="0">
                <a:solidFill>
                  <a:srgbClr val="003D74"/>
                </a:solidFill>
                <a:latin typeface="Franklin Gothic Medium"/>
                <a:cs typeface="Franklin Gothic Medium"/>
              </a:rPr>
              <a:t> </a:t>
            </a:r>
            <a:r>
              <a:rPr sz="1450" spc="-20" dirty="0">
                <a:solidFill>
                  <a:srgbClr val="003D74"/>
                </a:solidFill>
                <a:latin typeface="Franklin Gothic Medium"/>
                <a:cs typeface="Franklin Gothic Medium"/>
              </a:rPr>
              <a:t>and</a:t>
            </a:r>
            <a:r>
              <a:rPr sz="1450" spc="-100" dirty="0">
                <a:solidFill>
                  <a:srgbClr val="003D74"/>
                </a:solidFill>
                <a:latin typeface="Franklin Gothic Medium"/>
                <a:cs typeface="Franklin Gothic Medium"/>
              </a:rPr>
              <a:t> </a:t>
            </a:r>
            <a:r>
              <a:rPr sz="1450" spc="-20" dirty="0">
                <a:solidFill>
                  <a:srgbClr val="003D74"/>
                </a:solidFill>
                <a:latin typeface="Franklin Gothic Medium"/>
                <a:cs typeface="Franklin Gothic Medium"/>
              </a:rPr>
              <a:t>boosting</a:t>
            </a:r>
            <a:r>
              <a:rPr sz="1450" spc="-110" dirty="0">
                <a:solidFill>
                  <a:srgbClr val="003D74"/>
                </a:solidFill>
                <a:latin typeface="Franklin Gothic Medium"/>
                <a:cs typeface="Franklin Gothic Medium"/>
              </a:rPr>
              <a:t> </a:t>
            </a:r>
            <a:r>
              <a:rPr sz="1450" spc="-45" dirty="0">
                <a:solidFill>
                  <a:srgbClr val="003D74"/>
                </a:solidFill>
                <a:latin typeface="Franklin Gothic Medium"/>
                <a:cs typeface="Franklin Gothic Medium"/>
              </a:rPr>
              <a:t>FX</a:t>
            </a:r>
            <a:r>
              <a:rPr sz="1450" spc="-40" dirty="0">
                <a:solidFill>
                  <a:srgbClr val="003D74"/>
                </a:solidFill>
                <a:latin typeface="Franklin Gothic Medium"/>
                <a:cs typeface="Franklin Gothic Medium"/>
              </a:rPr>
              <a:t> </a:t>
            </a:r>
            <a:r>
              <a:rPr sz="1450" spc="-10" dirty="0">
                <a:solidFill>
                  <a:srgbClr val="003D74"/>
                </a:solidFill>
                <a:latin typeface="Franklin Gothic Medium"/>
                <a:cs typeface="Franklin Gothic Medium"/>
              </a:rPr>
              <a:t>reserves</a:t>
            </a:r>
            <a:r>
              <a:rPr sz="1450" spc="-75" dirty="0">
                <a:solidFill>
                  <a:srgbClr val="003D74"/>
                </a:solidFill>
                <a:latin typeface="Franklin Gothic Medium"/>
                <a:cs typeface="Franklin Gothic Medium"/>
              </a:rPr>
              <a:t> </a:t>
            </a:r>
            <a:r>
              <a:rPr sz="1450" spc="-25" dirty="0">
                <a:solidFill>
                  <a:srgbClr val="003D74"/>
                </a:solidFill>
                <a:latin typeface="Franklin Gothic Medium"/>
                <a:cs typeface="Franklin Gothic Medium"/>
              </a:rPr>
              <a:t>in </a:t>
            </a:r>
            <a:r>
              <a:rPr sz="1450" spc="-50" dirty="0">
                <a:solidFill>
                  <a:srgbClr val="003D74"/>
                </a:solidFill>
                <a:latin typeface="Franklin Gothic Medium"/>
                <a:cs typeface="Franklin Gothic Medium"/>
              </a:rPr>
              <a:t>Tajikistan</a:t>
            </a:r>
            <a:endParaRPr sz="1450" dirty="0">
              <a:latin typeface="Franklin Gothic Medium"/>
              <a:cs typeface="Franklin Gothic Medium"/>
            </a:endParaRPr>
          </a:p>
        </p:txBody>
      </p:sp>
      <p:sp>
        <p:nvSpPr>
          <p:cNvPr id="32" name="object 17"/>
          <p:cNvSpPr txBox="1"/>
          <p:nvPr/>
        </p:nvSpPr>
        <p:spPr>
          <a:xfrm>
            <a:off x="1275907" y="1309344"/>
            <a:ext cx="5390349" cy="684803"/>
          </a:xfrm>
          <a:prstGeom prst="rect">
            <a:avLst/>
          </a:prstGeom>
          <a:ln w="10159">
            <a:solidFill>
              <a:srgbClr val="00519B"/>
            </a:solidFill>
          </a:ln>
        </p:spPr>
        <p:txBody>
          <a:bodyPr vert="horz" wrap="square" lIns="0" tIns="30480" rIns="0" bIns="0" rtlCol="0">
            <a:spAutoFit/>
          </a:bodyPr>
          <a:lstStyle/>
          <a:p>
            <a:pPr marL="83185" marR="174625">
              <a:lnSpc>
                <a:spcPts val="1680"/>
              </a:lnSpc>
              <a:spcBef>
                <a:spcPts val="240"/>
              </a:spcBef>
            </a:pPr>
            <a:r>
              <a:rPr sz="1450" dirty="0">
                <a:solidFill>
                  <a:schemeClr val="accent6"/>
                </a:solidFill>
                <a:latin typeface="Franklin Gothic Medium"/>
                <a:cs typeface="Franklin Gothic Medium"/>
              </a:rPr>
              <a:t>In</a:t>
            </a:r>
            <a:r>
              <a:rPr sz="1450" spc="-105" dirty="0">
                <a:solidFill>
                  <a:schemeClr val="accent6"/>
                </a:solidFill>
                <a:latin typeface="Franklin Gothic Medium"/>
                <a:cs typeface="Franklin Gothic Medium"/>
              </a:rPr>
              <a:t> </a:t>
            </a:r>
            <a:r>
              <a:rPr sz="1450" spc="-30" dirty="0">
                <a:solidFill>
                  <a:schemeClr val="accent6"/>
                </a:solidFill>
                <a:latin typeface="Franklin Gothic Medium"/>
                <a:cs typeface="Franklin Gothic Medium"/>
              </a:rPr>
              <a:t>KYR,</a:t>
            </a:r>
            <a:r>
              <a:rPr sz="1450" spc="-5" dirty="0">
                <a:solidFill>
                  <a:schemeClr val="accent6"/>
                </a:solidFill>
                <a:latin typeface="Franklin Gothic Medium"/>
                <a:cs typeface="Franklin Gothic Medium"/>
              </a:rPr>
              <a:t> </a:t>
            </a:r>
            <a:r>
              <a:rPr sz="1450" spc="-25" dirty="0">
                <a:solidFill>
                  <a:schemeClr val="accent6"/>
                </a:solidFill>
                <a:latin typeface="Franklin Gothic Medium"/>
                <a:cs typeface="Franklin Gothic Medium"/>
              </a:rPr>
              <a:t>remittances</a:t>
            </a:r>
            <a:r>
              <a:rPr sz="1450" spc="-175" dirty="0">
                <a:solidFill>
                  <a:schemeClr val="accent6"/>
                </a:solidFill>
                <a:latin typeface="Franklin Gothic Medium"/>
                <a:cs typeface="Franklin Gothic Medium"/>
              </a:rPr>
              <a:t> </a:t>
            </a:r>
            <a:r>
              <a:rPr sz="1450" spc="-10" dirty="0">
                <a:solidFill>
                  <a:schemeClr val="accent1"/>
                </a:solidFill>
                <a:latin typeface="Franklin Gothic Medium"/>
                <a:cs typeface="Franklin Gothic Medium"/>
              </a:rPr>
              <a:t>increased</a:t>
            </a:r>
            <a:r>
              <a:rPr sz="1450" spc="-100" dirty="0">
                <a:solidFill>
                  <a:schemeClr val="accent1"/>
                </a:solidFill>
                <a:latin typeface="Franklin Gothic Medium"/>
                <a:cs typeface="Franklin Gothic Medium"/>
              </a:rPr>
              <a:t> </a:t>
            </a:r>
            <a:r>
              <a:rPr sz="1450" spc="-15" dirty="0">
                <a:solidFill>
                  <a:schemeClr val="accent1"/>
                </a:solidFill>
                <a:latin typeface="Franklin Gothic Medium"/>
                <a:cs typeface="Franklin Gothic Medium"/>
              </a:rPr>
              <a:t>by</a:t>
            </a:r>
            <a:r>
              <a:rPr sz="1450" spc="-85" dirty="0">
                <a:solidFill>
                  <a:schemeClr val="accent1"/>
                </a:solidFill>
                <a:latin typeface="Franklin Gothic Medium"/>
                <a:cs typeface="Franklin Gothic Medium"/>
              </a:rPr>
              <a:t> </a:t>
            </a:r>
            <a:r>
              <a:rPr sz="1450" spc="-30" dirty="0">
                <a:solidFill>
                  <a:schemeClr val="accent1"/>
                </a:solidFill>
                <a:latin typeface="Franklin Gothic Medium"/>
                <a:cs typeface="Franklin Gothic Medium"/>
              </a:rPr>
              <a:t>9%</a:t>
            </a:r>
            <a:r>
              <a:rPr sz="1450" spc="-110" dirty="0">
                <a:solidFill>
                  <a:schemeClr val="accent1"/>
                </a:solidFill>
                <a:latin typeface="Franklin Gothic Medium"/>
                <a:cs typeface="Franklin Gothic Medium"/>
              </a:rPr>
              <a:t> </a:t>
            </a:r>
            <a:r>
              <a:rPr sz="1450" spc="-25" dirty="0">
                <a:solidFill>
                  <a:schemeClr val="accent6"/>
                </a:solidFill>
                <a:latin typeface="Franklin Gothic Medium"/>
                <a:cs typeface="Franklin Gothic Medium"/>
              </a:rPr>
              <a:t>in</a:t>
            </a:r>
            <a:r>
              <a:rPr sz="1450" spc="-105"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Jan-Nov</a:t>
            </a:r>
            <a:r>
              <a:rPr sz="1450" spc="-135" dirty="0">
                <a:solidFill>
                  <a:schemeClr val="accent6"/>
                </a:solidFill>
                <a:latin typeface="Franklin Gothic Medium"/>
                <a:cs typeface="Franklin Gothic Medium"/>
              </a:rPr>
              <a:t> </a:t>
            </a:r>
            <a:r>
              <a:rPr sz="1450" spc="-10" dirty="0">
                <a:solidFill>
                  <a:schemeClr val="accent6"/>
                </a:solidFill>
                <a:latin typeface="Franklin Gothic Medium"/>
                <a:cs typeface="Franklin Gothic Medium"/>
              </a:rPr>
              <a:t>2022.</a:t>
            </a:r>
            <a:r>
              <a:rPr sz="1450" spc="-80" dirty="0">
                <a:solidFill>
                  <a:schemeClr val="accent6"/>
                </a:solidFill>
                <a:latin typeface="Franklin Gothic Medium"/>
                <a:cs typeface="Franklin Gothic Medium"/>
              </a:rPr>
              <a:t> </a:t>
            </a:r>
            <a:r>
              <a:rPr sz="1450" spc="-50" dirty="0">
                <a:solidFill>
                  <a:schemeClr val="accent6"/>
                </a:solidFill>
                <a:latin typeface="Franklin Gothic Medium"/>
                <a:cs typeface="Franklin Gothic Medium"/>
              </a:rPr>
              <a:t>However, </a:t>
            </a:r>
            <a:r>
              <a:rPr sz="1450" spc="-45"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the </a:t>
            </a:r>
            <a:r>
              <a:rPr sz="1450" spc="30" dirty="0">
                <a:solidFill>
                  <a:schemeClr val="accent1"/>
                </a:solidFill>
                <a:latin typeface="Franklin Gothic Medium"/>
                <a:cs typeface="Franklin Gothic Medium"/>
              </a:rPr>
              <a:t>net </a:t>
            </a:r>
            <a:r>
              <a:rPr sz="1450" spc="-30" dirty="0">
                <a:solidFill>
                  <a:schemeClr val="accent1"/>
                </a:solidFill>
                <a:latin typeface="Franklin Gothic Medium"/>
                <a:cs typeface="Franklin Gothic Medium"/>
              </a:rPr>
              <a:t>balance </a:t>
            </a:r>
            <a:r>
              <a:rPr sz="1450" dirty="0">
                <a:solidFill>
                  <a:schemeClr val="accent1"/>
                </a:solidFill>
                <a:latin typeface="Franklin Gothic Medium"/>
                <a:cs typeface="Franklin Gothic Medium"/>
              </a:rPr>
              <a:t>of </a:t>
            </a:r>
            <a:r>
              <a:rPr sz="1450" spc="-40" dirty="0">
                <a:solidFill>
                  <a:schemeClr val="accent1"/>
                </a:solidFill>
                <a:latin typeface="Franklin Gothic Medium"/>
                <a:cs typeface="Franklin Gothic Medium"/>
              </a:rPr>
              <a:t>remittances </a:t>
            </a:r>
            <a:r>
              <a:rPr sz="1450" spc="-30" dirty="0">
                <a:solidFill>
                  <a:schemeClr val="accent1"/>
                </a:solidFill>
                <a:latin typeface="Franklin Gothic Medium"/>
                <a:cs typeface="Franklin Gothic Medium"/>
              </a:rPr>
              <a:t>worsened</a:t>
            </a:r>
            <a:r>
              <a:rPr sz="1450" spc="-30" dirty="0">
                <a:solidFill>
                  <a:schemeClr val="accent6"/>
                </a:solidFill>
                <a:latin typeface="Franklin Gothic Medium"/>
                <a:cs typeface="Franklin Gothic Medium"/>
              </a:rPr>
              <a:t> </a:t>
            </a:r>
            <a:r>
              <a:rPr sz="1450" spc="-50" dirty="0">
                <a:solidFill>
                  <a:schemeClr val="accent6"/>
                </a:solidFill>
                <a:latin typeface="Franklin Gothic Medium"/>
                <a:cs typeface="Franklin Gothic Medium"/>
              </a:rPr>
              <a:t>(-17.9%), </a:t>
            </a:r>
            <a:r>
              <a:rPr sz="1450" spc="-35" dirty="0">
                <a:solidFill>
                  <a:schemeClr val="accent6"/>
                </a:solidFill>
                <a:latin typeface="Franklin Gothic Medium"/>
                <a:cs typeface="Franklin Gothic Medium"/>
              </a:rPr>
              <a:t>potentially </a:t>
            </a:r>
            <a:r>
              <a:rPr sz="1450" spc="-30" dirty="0">
                <a:solidFill>
                  <a:schemeClr val="accent6"/>
                </a:solidFill>
                <a:latin typeface="Franklin Gothic Medium"/>
                <a:cs typeface="Franklin Gothic Medium"/>
              </a:rPr>
              <a:t> reflecting</a:t>
            </a:r>
            <a:r>
              <a:rPr sz="1450" spc="-100"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the</a:t>
            </a:r>
            <a:r>
              <a:rPr sz="1450" spc="-150" dirty="0">
                <a:solidFill>
                  <a:schemeClr val="accent6"/>
                </a:solidFill>
                <a:latin typeface="Franklin Gothic Medium"/>
                <a:cs typeface="Franklin Gothic Medium"/>
              </a:rPr>
              <a:t> </a:t>
            </a:r>
            <a:r>
              <a:rPr sz="1450" spc="-10" dirty="0">
                <a:solidFill>
                  <a:schemeClr val="accent6"/>
                </a:solidFill>
                <a:latin typeface="Franklin Gothic Medium"/>
                <a:cs typeface="Franklin Gothic Medium"/>
              </a:rPr>
              <a:t>re-routing</a:t>
            </a:r>
            <a:r>
              <a:rPr sz="1450" spc="-105" dirty="0">
                <a:solidFill>
                  <a:schemeClr val="accent6"/>
                </a:solidFill>
                <a:latin typeface="Franklin Gothic Medium"/>
                <a:cs typeface="Franklin Gothic Medium"/>
              </a:rPr>
              <a:t> </a:t>
            </a:r>
            <a:r>
              <a:rPr sz="1450" spc="-40" dirty="0">
                <a:solidFill>
                  <a:schemeClr val="accent6"/>
                </a:solidFill>
                <a:latin typeface="Franklin Gothic Medium"/>
                <a:cs typeface="Franklin Gothic Medium"/>
              </a:rPr>
              <a:t>of</a:t>
            </a:r>
            <a:r>
              <a:rPr sz="1450" spc="-155" dirty="0">
                <a:solidFill>
                  <a:schemeClr val="accent6"/>
                </a:solidFill>
                <a:latin typeface="Franklin Gothic Medium"/>
                <a:cs typeface="Franklin Gothic Medium"/>
              </a:rPr>
              <a:t> </a:t>
            </a:r>
            <a:r>
              <a:rPr sz="1450" spc="-20" dirty="0">
                <a:solidFill>
                  <a:schemeClr val="accent6"/>
                </a:solidFill>
                <a:latin typeface="Franklin Gothic Medium"/>
                <a:cs typeface="Franklin Gothic Medium"/>
              </a:rPr>
              <a:t>Russian</a:t>
            </a:r>
            <a:r>
              <a:rPr sz="1450" spc="-100" dirty="0">
                <a:solidFill>
                  <a:schemeClr val="accent6"/>
                </a:solidFill>
                <a:latin typeface="Franklin Gothic Medium"/>
                <a:cs typeface="Franklin Gothic Medium"/>
              </a:rPr>
              <a:t> </a:t>
            </a:r>
            <a:r>
              <a:rPr sz="1450" spc="-10" dirty="0">
                <a:solidFill>
                  <a:schemeClr val="accent6"/>
                </a:solidFill>
                <a:latin typeface="Franklin Gothic Medium"/>
                <a:cs typeface="Franklin Gothic Medium"/>
              </a:rPr>
              <a:t>capital</a:t>
            </a:r>
            <a:r>
              <a:rPr sz="1450" spc="-130" dirty="0">
                <a:solidFill>
                  <a:schemeClr val="accent6"/>
                </a:solidFill>
                <a:latin typeface="Franklin Gothic Medium"/>
                <a:cs typeface="Franklin Gothic Medium"/>
              </a:rPr>
              <a:t> </a:t>
            </a:r>
            <a:r>
              <a:rPr sz="1450" spc="-25" dirty="0">
                <a:solidFill>
                  <a:schemeClr val="accent6"/>
                </a:solidFill>
                <a:latin typeface="Franklin Gothic Medium"/>
                <a:cs typeface="Franklin Gothic Medium"/>
              </a:rPr>
              <a:t>via</a:t>
            </a:r>
            <a:r>
              <a:rPr sz="1450" spc="-80" dirty="0">
                <a:solidFill>
                  <a:schemeClr val="accent6"/>
                </a:solidFill>
                <a:latin typeface="Franklin Gothic Medium"/>
                <a:cs typeface="Franklin Gothic Medium"/>
              </a:rPr>
              <a:t> </a:t>
            </a:r>
            <a:r>
              <a:rPr sz="1450" spc="-30" dirty="0">
                <a:solidFill>
                  <a:schemeClr val="accent6"/>
                </a:solidFill>
                <a:latin typeface="Franklin Gothic Medium"/>
                <a:cs typeface="Franklin Gothic Medium"/>
              </a:rPr>
              <a:t>Kyrgyzstan</a:t>
            </a:r>
            <a:r>
              <a:rPr sz="1450" spc="-185" dirty="0">
                <a:solidFill>
                  <a:schemeClr val="accent6"/>
                </a:solidFill>
                <a:latin typeface="Franklin Gothic Medium"/>
                <a:cs typeface="Franklin Gothic Medium"/>
              </a:rPr>
              <a:t> </a:t>
            </a:r>
            <a:r>
              <a:rPr sz="1450" spc="-5" dirty="0">
                <a:solidFill>
                  <a:schemeClr val="accent6"/>
                </a:solidFill>
                <a:latin typeface="Franklin Gothic Medium"/>
                <a:cs typeface="Franklin Gothic Medium"/>
              </a:rPr>
              <a:t>to</a:t>
            </a:r>
            <a:r>
              <a:rPr sz="1450" spc="-150" dirty="0">
                <a:solidFill>
                  <a:schemeClr val="accent6"/>
                </a:solidFill>
                <a:latin typeface="Franklin Gothic Medium"/>
                <a:cs typeface="Franklin Gothic Medium"/>
              </a:rPr>
              <a:t> </a:t>
            </a:r>
            <a:r>
              <a:rPr sz="1450" spc="-35" dirty="0">
                <a:solidFill>
                  <a:schemeClr val="accent6"/>
                </a:solidFill>
                <a:latin typeface="Franklin Gothic Medium"/>
                <a:cs typeface="Franklin Gothic Medium"/>
              </a:rPr>
              <a:t>other </a:t>
            </a:r>
            <a:r>
              <a:rPr sz="1450" spc="-345" dirty="0">
                <a:solidFill>
                  <a:schemeClr val="accent6"/>
                </a:solidFill>
                <a:latin typeface="Franklin Gothic Medium"/>
                <a:cs typeface="Franklin Gothic Medium"/>
              </a:rPr>
              <a:t> </a:t>
            </a:r>
            <a:r>
              <a:rPr sz="1450" spc="-15" dirty="0">
                <a:solidFill>
                  <a:schemeClr val="accent6"/>
                </a:solidFill>
                <a:latin typeface="Franklin Gothic Medium"/>
                <a:cs typeface="Franklin Gothic Medium"/>
              </a:rPr>
              <a:t>countries</a:t>
            </a:r>
            <a:endParaRPr sz="1450" dirty="0">
              <a:solidFill>
                <a:schemeClr val="accent6"/>
              </a:solidFill>
              <a:latin typeface="Franklin Gothic Medium"/>
              <a:cs typeface="Franklin Gothic Medium"/>
            </a:endParaRPr>
          </a:p>
        </p:txBody>
      </p:sp>
      <p:sp>
        <p:nvSpPr>
          <p:cNvPr id="33" name="TextBox 32"/>
          <p:cNvSpPr txBox="1"/>
          <p:nvPr/>
        </p:nvSpPr>
        <p:spPr>
          <a:xfrm>
            <a:off x="353088" y="3742071"/>
            <a:ext cx="6247736" cy="584775"/>
          </a:xfrm>
          <a:prstGeom prst="rect">
            <a:avLst/>
          </a:prstGeom>
          <a:noFill/>
        </p:spPr>
        <p:txBody>
          <a:bodyPr wrap="square" rtlCol="0">
            <a:spAutoFit/>
          </a:bodyPr>
          <a:lstStyle/>
          <a:p>
            <a:r>
              <a:rPr lang="en-GB" sz="1600" b="1" spc="-5" dirty="0">
                <a:solidFill>
                  <a:srgbClr val="00529B"/>
                </a:solidFill>
                <a:latin typeface="Franklin Gothic Medium"/>
                <a:cs typeface="Franklin Gothic Medium"/>
              </a:rPr>
              <a:t>Central Asian currencies have been appreciating vs. the Russian rouble in recent months, adding to the LCY value of remittances </a:t>
            </a:r>
          </a:p>
        </p:txBody>
      </p:sp>
    </p:spTree>
    <p:extLst>
      <p:ext uri="{BB962C8B-B14F-4D97-AF65-F5344CB8AC3E}">
        <p14:creationId xmlns:p14="http://schemas.microsoft.com/office/powerpoint/2010/main" val="1682044514"/>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0.xml><?xml version="1.0" encoding="utf-8"?>
<a:theme xmlns:a="http://schemas.openxmlformats.org/drawingml/2006/main" name="8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1.xml><?xml version="1.0" encoding="utf-8"?>
<a:theme xmlns:a="http://schemas.openxmlformats.org/drawingml/2006/main" name="9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2.xml><?xml version="1.0" encoding="utf-8"?>
<a:theme xmlns:a="http://schemas.openxmlformats.org/drawingml/2006/main" name="10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3.xml><?xml version="1.0" encoding="utf-8"?>
<a:theme xmlns:a="http://schemas.openxmlformats.org/drawingml/2006/main" name="11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1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2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3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4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5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8.xml><?xml version="1.0" encoding="utf-8"?>
<a:theme xmlns:a="http://schemas.openxmlformats.org/drawingml/2006/main" name="6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9.xml><?xml version="1.0" encoding="utf-8"?>
<a:theme xmlns:a="http://schemas.openxmlformats.org/drawingml/2006/main" name="7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Override1.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10.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11.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12.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2.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3.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4.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5.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6.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7.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8.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ppt/theme/themeOverride9.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3f2bf68e-965f-4645-8d3a-c9eb7a3821bd" value=""/>
  <element uid="id_classification_nonbusiness" value=""/>
</sisl>
</file>

<file path=customXml/itemProps1.xml><?xml version="1.0" encoding="utf-8"?>
<ds:datastoreItem xmlns:ds="http://schemas.openxmlformats.org/officeDocument/2006/customXml" ds:itemID="{889BD3E9-597D-4DFB-B62C-5C3CB657985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1203</TotalTime>
  <Words>1459</Words>
  <Application>Microsoft Office PowerPoint</Application>
  <PresentationFormat>Widescreen</PresentationFormat>
  <Paragraphs>250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14</vt:i4>
      </vt:variant>
    </vt:vector>
  </HeadingPairs>
  <TitlesOfParts>
    <vt:vector size="35" baseType="lpstr">
      <vt:lpstr>ＭＳ Ｐゴシック</vt:lpstr>
      <vt:lpstr>Arial</vt:lpstr>
      <vt:lpstr>Arial MT</vt:lpstr>
      <vt:lpstr>Bodoni MT</vt:lpstr>
      <vt:lpstr>Calibri</vt:lpstr>
      <vt:lpstr>Franklin Gothic Book</vt:lpstr>
      <vt:lpstr>Franklin Gothic Medium</vt:lpstr>
      <vt:lpstr>Georgia</vt:lpstr>
      <vt:lpstr>Presentations+template</vt:lpstr>
      <vt:lpstr>Title and section slides</vt:lpstr>
      <vt:lpstr>1_Presentations+template</vt:lpstr>
      <vt:lpstr>2_Presentations+template</vt:lpstr>
      <vt:lpstr>3_Presentations+template</vt:lpstr>
      <vt:lpstr>4_Presentations+template</vt:lpstr>
      <vt:lpstr>5_Presentations+template</vt:lpstr>
      <vt:lpstr>6_Presentations+template</vt:lpstr>
      <vt:lpstr>7_Presentations+template</vt:lpstr>
      <vt:lpstr>8_Presentations+template</vt:lpstr>
      <vt:lpstr>9_Presentations+template</vt:lpstr>
      <vt:lpstr>10_Presentations+template</vt:lpstr>
      <vt:lpstr>11_Presentations+template</vt:lpstr>
      <vt:lpstr>Economic outlook: Uzbekistan</vt:lpstr>
      <vt:lpstr>In 2022, Central Asian economies have proven resilient to Russia’s war on Ukraine</vt:lpstr>
      <vt:lpstr>Unlike some of its neighbours, Uzbekistan did not significantly benefit from elevated commodity prices</vt:lpstr>
      <vt:lpstr>Contrary to the earlier expectations, all CA countries have increased exports (Kyrgyzstan is a special case)…</vt:lpstr>
      <vt:lpstr>… having assumed a large role in Russia’s “intermediated trade” with Türkiye and China…</vt:lpstr>
      <vt:lpstr>… as well as Russia’s “intermediated trade” with EU/UK</vt:lpstr>
      <vt:lpstr>Kyrgyz Republic and Armenia are champions of intermediated trade among CCA4 </vt:lpstr>
      <vt:lpstr>Early turbulence in foreign exchange markets ended by April 2022</vt:lpstr>
      <vt:lpstr>Remittances have grown contrary to earlier estimates (and are likely to further increase)</vt:lpstr>
      <vt:lpstr>The main challenge facing all Central Asian economies nowadays are inflation and the cost of borrowing</vt:lpstr>
      <vt:lpstr>Most countries in Central Asia managed to increase external reserves… </vt:lpstr>
      <vt:lpstr>Challenges and opportunities to the regional outlook</vt:lpstr>
      <vt:lpstr>And more good news… </vt:lpstr>
      <vt:lpstr>Contacts</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outlook: Central Asia</dc:title>
  <dc:creator>Livny, Eric</dc:creator>
  <cp:keywords>[EBRD/PUBLIC]</cp:keywords>
  <cp:lastModifiedBy>Eric Livny</cp:lastModifiedBy>
  <cp:revision>48</cp:revision>
  <dcterms:created xsi:type="dcterms:W3CDTF">2023-02-20T09:24:29Z</dcterms:created>
  <dcterms:modified xsi:type="dcterms:W3CDTF">2023-02-27T05:53:06Z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b16d49d0-7bd3-42fa-a150-852c1c9dbb78</vt:lpwstr>
  </property>
  <property fmtid="{D5CDD505-2E9C-101B-9397-08002B2CF9AE}" pid="3" name="bjSaver">
    <vt:lpwstr>LdbV64SxU4WvUCz2b9dtz/Ggsv1uZXwW</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uid="3f2bf68e-965f-4645-8d3a-c9eb7a3821bd" value="" /&gt;&lt;element uid="id_classification_nonbusiness" value="" /&gt;&lt;/sisl&gt;</vt:lpwstr>
  </property>
  <property fmtid="{D5CDD505-2E9C-101B-9397-08002B2CF9AE}" pid="6" name="bjDocumentSecurityLabel">
    <vt:lpwstr>PUBLIC</vt:lpwstr>
  </property>
</Properties>
</file>