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1" autoAdjust="0"/>
    <p:restoredTop sz="94660"/>
  </p:normalViewPr>
  <p:slideViewPr>
    <p:cSldViewPr snapToGrid="0">
      <p:cViewPr>
        <p:scale>
          <a:sx n="78" d="100"/>
          <a:sy n="78" d="100"/>
        </p:scale>
        <p:origin x="100" y="1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736D995-084A-8175-30D3-E341610AE0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1570B482-9DEF-C1A4-1E16-4948038D7E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GB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E9B748CC-5389-B153-5042-A908C827A9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B1726-8A17-4166-B729-793997BB2487}" type="datetimeFigureOut">
              <a:rPr lang="en-GB" smtClean="0"/>
              <a:t>16/04/2024</a:t>
            </a:fld>
            <a:endParaRPr lang="en-GB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0C90B16-C99D-40AA-8D2A-4FA5AB2BC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A7D4A08-2DFB-C2BD-0EB1-ACB8245AB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344DC-C162-4E78-972C-A463072F31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2863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49F4BE1-2048-EC61-BDEF-E6AD6BCFC9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E4647E37-1A74-0181-3218-5485A90FD3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3DF6AC1-D13A-FB10-AE6A-D8F6031499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B1726-8A17-4166-B729-793997BB2487}" type="datetimeFigureOut">
              <a:rPr lang="en-GB" smtClean="0"/>
              <a:t>16/04/2024</a:t>
            </a:fld>
            <a:endParaRPr lang="en-GB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841858C7-61CD-952A-7792-DE7B15B8B3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FC8C25A1-5174-F494-E57A-0BAF261AEA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344DC-C162-4E78-972C-A463072F31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9926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424C2E20-978E-E94B-31A0-7A97C30372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9359B28A-A5AB-6999-DA73-B0DC6AD864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6D6F4D96-2020-39ED-F7B9-AA96CADA59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B1726-8A17-4166-B729-793997BB2487}" type="datetimeFigureOut">
              <a:rPr lang="en-GB" smtClean="0"/>
              <a:t>16/04/2024</a:t>
            </a:fld>
            <a:endParaRPr lang="en-GB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8EC2A28B-5DFA-FE08-36F0-9F5FE5CF06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F47FE7C-58CE-95FE-D7DF-ED0C6E9844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344DC-C162-4E78-972C-A463072F31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6930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6BFAF50-7EF7-046D-D6B3-CC2D5F3AD7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EA0A93A-B500-B577-E5A6-193702F40E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5A01DD4-534A-CD83-46D2-83F68DDC6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B1726-8A17-4166-B729-793997BB2487}" type="datetimeFigureOut">
              <a:rPr lang="en-GB" smtClean="0"/>
              <a:t>16/04/2024</a:t>
            </a:fld>
            <a:endParaRPr lang="en-GB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B84C2C4-B03F-5C88-84EE-873A11FCFA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5A8514E-139F-A3FF-215B-4A6674082D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344DC-C162-4E78-972C-A463072F31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598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2C4B5A7-9C8C-229F-F9C2-D2B4958AB0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1B4456D7-3B25-23A5-4726-9D72DF47DB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9FDC2945-FAB6-0791-C62E-C935F1011A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B1726-8A17-4166-B729-793997BB2487}" type="datetimeFigureOut">
              <a:rPr lang="en-GB" smtClean="0"/>
              <a:t>16/04/2024</a:t>
            </a:fld>
            <a:endParaRPr lang="en-GB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87BC489-B196-5DE0-0743-75A6977B59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934FD277-BDD3-7854-3AB9-51FE168509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344DC-C162-4E78-972C-A463072F31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7161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D7E7A87-BD06-6186-03DC-ABAACF05E1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BE6295D-DB66-79F8-E120-72694B1E75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8029AC35-1680-EA11-4BEE-033218D4A5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A5F6F03C-25D1-C979-24EF-7A4986C17B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B1726-8A17-4166-B729-793997BB2487}" type="datetimeFigureOut">
              <a:rPr lang="en-GB" smtClean="0"/>
              <a:t>16/04/2024</a:t>
            </a:fld>
            <a:endParaRPr lang="en-GB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42FDE18F-5EAD-4E92-A632-6E8D7B9637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0DF4B72F-D330-C131-555E-8B363FF2BE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344DC-C162-4E78-972C-A463072F31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7567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C870B79-1BAE-2E07-823A-CFB41AC48D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0D2A2017-CB2E-5307-6A72-A2C976AF31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7EFD598B-0868-092C-0C61-DD6E43EA4F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F428EDEA-F8B1-E225-C9EB-EAB1C1E698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5C0C941-ACD9-44F1-0150-4AC110AD17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95DB6C15-E0A2-7E85-195C-7EC8E3D2F0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B1726-8A17-4166-B729-793997BB2487}" type="datetimeFigureOut">
              <a:rPr lang="en-GB" smtClean="0"/>
              <a:t>16/04/2024</a:t>
            </a:fld>
            <a:endParaRPr lang="en-GB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93D784F0-7A7E-6E29-9E1A-E66FAF69C5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25454B6B-E07D-F8D6-AE3E-AA6D330044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344DC-C162-4E78-972C-A463072F31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9839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D7A8E3A-0191-AE32-65B8-EAF1CE03E4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FAA6757D-CC39-FEEA-24B2-A48D97CEC7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B1726-8A17-4166-B729-793997BB2487}" type="datetimeFigureOut">
              <a:rPr lang="en-GB" smtClean="0"/>
              <a:t>16/04/2024</a:t>
            </a:fld>
            <a:endParaRPr lang="en-GB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1486AF4B-AD7F-5FE0-0089-D17130A608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F25B4A44-3456-5C29-2C07-067DCD8047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344DC-C162-4E78-972C-A463072F31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3529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71093D55-CE3A-FFFD-409F-325648C9F4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B1726-8A17-4166-B729-793997BB2487}" type="datetimeFigureOut">
              <a:rPr lang="en-GB" smtClean="0"/>
              <a:t>16/04/2024</a:t>
            </a:fld>
            <a:endParaRPr lang="en-GB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FDFCA2A8-5563-F5B2-9FE8-0F400FAFC1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04818102-59CA-3E1B-01B8-0AFDCBC410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344DC-C162-4E78-972C-A463072F31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8281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DED1FEF-EA1B-3E06-E7B2-92C9CAB854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425A232-192A-D639-E1EE-278D6F2DB7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11DB251D-A070-1394-B60A-EB1A8FF023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98575D5B-2A6F-17A4-EFBF-702F13D51C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B1726-8A17-4166-B729-793997BB2487}" type="datetimeFigureOut">
              <a:rPr lang="en-GB" smtClean="0"/>
              <a:t>16/04/2024</a:t>
            </a:fld>
            <a:endParaRPr lang="en-GB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23276E60-C785-0F28-97A1-1B53CE8D68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17BB9E18-8640-91B1-3D83-7508E467D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344DC-C162-4E78-972C-A463072F31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5840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3A485B2-0A30-A84A-D29B-4E8450AB96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BC8CB701-27BF-4860-4B87-96C1B79C3A2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2B41B4C3-E792-9B7F-CFFE-7ACDF45964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87E14806-121F-198B-FCC3-7D3B60CB36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B1726-8A17-4166-B729-793997BB2487}" type="datetimeFigureOut">
              <a:rPr lang="en-GB" smtClean="0"/>
              <a:t>16/04/2024</a:t>
            </a:fld>
            <a:endParaRPr lang="en-GB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424C8F6F-4526-72D5-F623-C15F0CB43C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CDBF377A-0682-5E08-08F9-A51815ECF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344DC-C162-4E78-972C-A463072F31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9944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EDCB5E26-A3C6-0A71-4722-02422F3852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3FD7AFD2-6C95-0222-4C26-11E8F18870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77944AD9-6E8E-F6EA-5740-F2B43C4360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68B1726-8A17-4166-B729-793997BB2487}" type="datetimeFigureOut">
              <a:rPr lang="en-GB" smtClean="0"/>
              <a:t>16/04/2024</a:t>
            </a:fld>
            <a:endParaRPr lang="en-GB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64272E17-9233-D33F-C947-09DE752205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FAFB3347-6169-8C78-D2DD-772BD54FD6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B1344DC-C162-4E78-972C-A463072F31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3151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C6139D8-4C29-F3A0-C056-436B6EAED69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sz="3600" b="1" dirty="0"/>
              <a:t>Trade </a:t>
            </a:r>
            <a:r>
              <a:rPr lang="pl-PL" sz="3600" b="1" dirty="0" err="1"/>
              <a:t>bariers</a:t>
            </a:r>
            <a:r>
              <a:rPr lang="pl-PL" sz="3600" b="1" dirty="0"/>
              <a:t> for </a:t>
            </a:r>
            <a:r>
              <a:rPr lang="pl-PL" sz="3600" b="1" dirty="0" err="1"/>
              <a:t>medicines</a:t>
            </a:r>
            <a:r>
              <a:rPr lang="pl-PL" sz="3600" b="1" dirty="0"/>
              <a:t> in Uzbekistan</a:t>
            </a:r>
            <a:endParaRPr lang="en-GB" sz="3600" b="1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2EA7DF5B-F643-67E9-9483-7FB8F0FF53F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Dr M Maurer – </a:t>
            </a:r>
            <a:r>
              <a:rPr lang="pl-PL" dirty="0" err="1"/>
              <a:t>Health</a:t>
            </a:r>
            <a:r>
              <a:rPr lang="pl-PL" dirty="0"/>
              <a:t> Policy Advisor</a:t>
            </a:r>
          </a:p>
          <a:p>
            <a:r>
              <a:rPr lang="pl-PL" dirty="0"/>
              <a:t>POLPHARMA GROUP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1467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B269FCC-A3C7-660E-95B0-36C39E371E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b="1" dirty="0" err="1"/>
              <a:t>Legal</a:t>
            </a:r>
            <a:r>
              <a:rPr lang="pl-PL" sz="3600" b="1" dirty="0"/>
              <a:t> </a:t>
            </a:r>
            <a:r>
              <a:rPr lang="pl-PL" sz="3600" b="1" dirty="0" err="1"/>
              <a:t>framework</a:t>
            </a:r>
            <a:r>
              <a:rPr lang="pl-PL" sz="3600" b="1" dirty="0"/>
              <a:t> EU - Uzbekistan</a:t>
            </a:r>
            <a:endParaRPr lang="en-GB" sz="3600" b="1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E329907-181D-0C23-8410-940FC599A6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Uzbekistan is not a member of WTO and has </a:t>
            </a:r>
            <a:r>
              <a:rPr lang="en-US" sz="1800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entered with EU into a Partnership and Co-operation Agreement in 1999, </a:t>
            </a:r>
            <a:r>
              <a:rPr lang="en-US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amended several times and in particular in 2006 to take into account the enlargement of EU including also Poland.</a:t>
            </a:r>
            <a:endParaRPr lang="pl-PL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r>
              <a:rPr lang="en-US" sz="1800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In 2022 </a:t>
            </a:r>
            <a:r>
              <a:rPr lang="en-US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EU and Uzbekistan have initialed an </a:t>
            </a:r>
            <a:r>
              <a:rPr lang="en-US" sz="1800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Extended Partnership and Co-operation Agreement </a:t>
            </a:r>
            <a:r>
              <a:rPr lang="en-US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which has not ye</a:t>
            </a:r>
            <a:r>
              <a:rPr lang="pl-PL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.</a:t>
            </a:r>
          </a:p>
          <a:p>
            <a:r>
              <a:rPr lang="pl-PL" sz="1800" dirty="0"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2006</a:t>
            </a:r>
            <a:r>
              <a:rPr lang="en-US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 Agreement provides in its </a:t>
            </a:r>
            <a:r>
              <a:rPr lang="en-US" sz="1800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article 8 </a:t>
            </a:r>
            <a:r>
              <a:rPr lang="en-US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that Parties shall accord to each other the </a:t>
            </a:r>
            <a:r>
              <a:rPr lang="en-US" sz="1800" u="sng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most </a:t>
            </a:r>
            <a:r>
              <a:rPr lang="en-US" sz="1800" u="sng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favoured</a:t>
            </a:r>
            <a:r>
              <a:rPr lang="en-US" sz="1800" u="sng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 nation treatment</a:t>
            </a:r>
            <a:r>
              <a:rPr lang="en-US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 in relation to trade in goods in regard to customs duties, customs clearance, payments, rules relating to transportation, distribution and sale of goods.</a:t>
            </a:r>
            <a:endParaRPr lang="pl-PL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r>
              <a:rPr lang="en-US" sz="1800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Article 11 </a:t>
            </a:r>
            <a:r>
              <a:rPr lang="en-US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provides that goods originating in Uzbekistan and Community shall be admitted to the other territory </a:t>
            </a:r>
            <a:r>
              <a:rPr lang="en-US" sz="1800" u="sng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without quantitative restrictions and measures </a:t>
            </a:r>
            <a:r>
              <a:rPr lang="en-US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having equivalent effect. </a:t>
            </a:r>
            <a:endParaRPr lang="pl-PL" sz="1800" dirty="0"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r>
              <a:rPr lang="en-US" sz="1800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Article 15 </a:t>
            </a:r>
            <a:r>
              <a:rPr lang="en-US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allows introduction of restrictions on trade on the grounds, inter alia, of protection of human health and life, however, such restrictions cannot constitute a means of arbitrary discrimination</a:t>
            </a:r>
            <a:r>
              <a:rPr lang="pl-PL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95331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D6AD204-A89F-015C-9830-7D005D2142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61339"/>
          </a:xfrm>
        </p:spPr>
        <p:txBody>
          <a:bodyPr>
            <a:noAutofit/>
          </a:bodyPr>
          <a:lstStyle/>
          <a:p>
            <a:r>
              <a:rPr lang="pl-PL" sz="3200" b="1" dirty="0" err="1">
                <a:latin typeface="+mn-lt"/>
                <a:ea typeface="Times New Roman" panose="02020603050405020304" pitchFamily="18" charset="0"/>
              </a:rPr>
              <a:t>Difference</a:t>
            </a:r>
            <a:r>
              <a:rPr lang="pl-PL" sz="3200" b="1" dirty="0">
                <a:latin typeface="+mn-lt"/>
                <a:ea typeface="Times New Roman" panose="02020603050405020304" pitchFamily="18" charset="0"/>
              </a:rPr>
              <a:t> in </a:t>
            </a:r>
            <a:r>
              <a:rPr lang="en-IE" sz="3200" b="1" dirty="0">
                <a:effectLst/>
                <a:latin typeface="+mn-lt"/>
                <a:ea typeface="Times New Roman" panose="02020603050405020304" pitchFamily="18" charset="0"/>
              </a:rPr>
              <a:t>registration requirements applied </a:t>
            </a:r>
            <a:r>
              <a:rPr lang="pl-PL" sz="3200" b="1" dirty="0" err="1">
                <a:effectLst/>
                <a:latin typeface="+mn-lt"/>
                <a:ea typeface="Times New Roman" panose="02020603050405020304" pitchFamily="18" charset="0"/>
              </a:rPr>
              <a:t>across</a:t>
            </a:r>
            <a:r>
              <a:rPr lang="en-IE" sz="3200" b="1" dirty="0">
                <a:effectLst/>
                <a:latin typeface="+mn-lt"/>
                <a:ea typeface="Times New Roman" panose="02020603050405020304" pitchFamily="18" charset="0"/>
              </a:rPr>
              <a:t> EU M</a:t>
            </a:r>
            <a:r>
              <a:rPr lang="pl-PL" sz="3200" b="1" dirty="0" err="1">
                <a:effectLst/>
                <a:latin typeface="+mn-lt"/>
                <a:ea typeface="Times New Roman" panose="02020603050405020304" pitchFamily="18" charset="0"/>
              </a:rPr>
              <a:t>ember</a:t>
            </a:r>
            <a:r>
              <a:rPr lang="pl-PL" sz="3200" b="1" dirty="0">
                <a:effectLst/>
                <a:latin typeface="+mn-lt"/>
                <a:ea typeface="Times New Roman" panose="02020603050405020304" pitchFamily="18" charset="0"/>
              </a:rPr>
              <a:t> </a:t>
            </a:r>
            <a:r>
              <a:rPr lang="pl-PL" sz="3200" b="1" dirty="0" err="1">
                <a:effectLst/>
                <a:latin typeface="+mn-lt"/>
                <a:ea typeface="Times New Roman" panose="02020603050405020304" pitchFamily="18" charset="0"/>
              </a:rPr>
              <a:t>States</a:t>
            </a:r>
            <a:endParaRPr lang="en-GB" sz="3200" dirty="0">
              <a:latin typeface="+mn-lt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C1ECE8E-8D5F-7E1F-EF7F-9A72FD0902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639" y="1596397"/>
            <a:ext cx="11048811" cy="4351338"/>
          </a:xfrm>
        </p:spPr>
        <p:txBody>
          <a:bodyPr>
            <a:noAutofit/>
          </a:bodyPr>
          <a:lstStyle/>
          <a:p>
            <a:pPr algn="just">
              <a:spcAft>
                <a:spcPts val="1200"/>
              </a:spcAft>
            </a:pPr>
            <a:r>
              <a:rPr lang="pl-PL" sz="1600" b="1" dirty="0">
                <a:effectLst/>
                <a:ea typeface="Times New Roman" panose="02020603050405020304" pitchFamily="18" charset="0"/>
              </a:rPr>
              <a:t>N</a:t>
            </a:r>
            <a:r>
              <a:rPr lang="en-IE" sz="1600" b="1" dirty="0" err="1">
                <a:effectLst/>
                <a:ea typeface="Times New Roman" panose="02020603050405020304" pitchFamily="18" charset="0"/>
              </a:rPr>
              <a:t>ew</a:t>
            </a:r>
            <a:r>
              <a:rPr lang="en-IE" sz="1600" b="1" dirty="0">
                <a:effectLst/>
                <a:ea typeface="Times New Roman" panose="02020603050405020304" pitchFamily="18" charset="0"/>
              </a:rPr>
              <a:t> Presidential Decree </a:t>
            </a:r>
            <a:r>
              <a:rPr lang="pl-PL" sz="1600" b="1" dirty="0">
                <a:effectLst/>
                <a:ea typeface="Times New Roman" panose="02020603050405020304" pitchFamily="18" charset="0"/>
              </a:rPr>
              <a:t>#414 </a:t>
            </a:r>
            <a:r>
              <a:rPr lang="en-IE" sz="1600" dirty="0">
                <a:effectLst/>
                <a:ea typeface="Times New Roman" panose="02020603050405020304" pitchFamily="18" charset="0"/>
              </a:rPr>
              <a:t>changing the pharmaceutical law (</a:t>
            </a:r>
            <a:r>
              <a:rPr lang="pl-PL" sz="1600" dirty="0">
                <a:effectLst/>
                <a:ea typeface="Times New Roman" panose="02020603050405020304" pitchFamily="18" charset="0"/>
              </a:rPr>
              <a:t>from </a:t>
            </a:r>
            <a:r>
              <a:rPr lang="en-IE" sz="1600" dirty="0">
                <a:effectLst/>
                <a:ea typeface="Times New Roman" panose="02020603050405020304" pitchFamily="18" charset="0"/>
              </a:rPr>
              <a:t>January 2023) imposes new requirements for manufacturers from outside of 21 countries mentioned at a </a:t>
            </a:r>
            <a:r>
              <a:rPr lang="en-IE" sz="1600" i="1" dirty="0">
                <a:effectLst/>
                <a:ea typeface="Times New Roman" panose="02020603050405020304" pitchFamily="18" charset="0"/>
              </a:rPr>
              <a:t>Mutual Recognition list</a:t>
            </a:r>
            <a:r>
              <a:rPr lang="en-IE" sz="1600" dirty="0">
                <a:effectLst/>
                <a:ea typeface="Times New Roman" panose="02020603050405020304" pitchFamily="18" charset="0"/>
              </a:rPr>
              <a:t>. This list mentions </a:t>
            </a:r>
            <a:r>
              <a:rPr lang="en-IE" sz="1600" b="1" dirty="0">
                <a:effectLst/>
                <a:ea typeface="Times New Roman" panose="02020603050405020304" pitchFamily="18" charset="0"/>
              </a:rPr>
              <a:t>only 12 </a:t>
            </a:r>
            <a:r>
              <a:rPr lang="pl-PL" sz="1600" b="1" dirty="0">
                <a:effectLst/>
                <a:ea typeface="Times New Roman" panose="02020603050405020304" pitchFamily="18" charset="0"/>
              </a:rPr>
              <a:t>out of 26 </a:t>
            </a:r>
            <a:r>
              <a:rPr lang="en-IE" sz="1600" dirty="0">
                <a:effectLst/>
                <a:ea typeface="Times New Roman" panose="02020603050405020304" pitchFamily="18" charset="0"/>
              </a:rPr>
              <a:t>of all EU countries. </a:t>
            </a:r>
            <a:endParaRPr lang="pl-PL" sz="1600" dirty="0">
              <a:effectLst/>
              <a:ea typeface="Times New Roman" panose="02020603050405020304" pitchFamily="18" charset="0"/>
            </a:endParaRPr>
          </a:p>
          <a:p>
            <a:pPr algn="just">
              <a:spcAft>
                <a:spcPts val="1200"/>
              </a:spcAft>
            </a:pPr>
            <a:r>
              <a:rPr lang="pl-PL" sz="1600" dirty="0">
                <a:ea typeface="Aptos" panose="020B0004020202020204" pitchFamily="34" charset="0"/>
                <a:cs typeface="Aptos" panose="020B0004020202020204" pitchFamily="34" charset="0"/>
              </a:rPr>
              <a:t>S</a:t>
            </a:r>
            <a:r>
              <a:rPr lang="en-US" sz="1600" dirty="0" err="1">
                <a:effectLst/>
                <a:ea typeface="Aptos" panose="020B0004020202020204" pitchFamily="34" charset="0"/>
                <a:cs typeface="Aptos" panose="020B0004020202020204" pitchFamily="34" charset="0"/>
              </a:rPr>
              <a:t>ome</a:t>
            </a:r>
            <a:r>
              <a:rPr lang="en-US" sz="1600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 of EU member states are included in the Mutual Recognition List, while others are not –  such differentiation among particular EU member states </a:t>
            </a:r>
            <a:r>
              <a:rPr lang="en-US" sz="1600" b="1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can be considered as being in violation of the 1999 Partnership and Co-operation Agreement </a:t>
            </a:r>
            <a:endParaRPr lang="pl-PL" sz="1600" b="1" dirty="0">
              <a:effectLst/>
              <a:ea typeface="Times New Roman" panose="02020603050405020304" pitchFamily="18" charset="0"/>
            </a:endParaRPr>
          </a:p>
          <a:p>
            <a:pPr algn="just">
              <a:spcAft>
                <a:spcPts val="1200"/>
              </a:spcAft>
            </a:pPr>
            <a:r>
              <a:rPr lang="en-IE" sz="1600" dirty="0">
                <a:effectLst/>
                <a:ea typeface="Times New Roman" panose="02020603050405020304" pitchFamily="18" charset="0"/>
              </a:rPr>
              <a:t>Considering all EU MS have to abide by EU Regulations and Directives </a:t>
            </a:r>
            <a:r>
              <a:rPr lang="pl-PL" sz="1600" dirty="0">
                <a:effectLst/>
                <a:ea typeface="Times New Roman" panose="02020603050405020304" pitchFamily="18" charset="0"/>
              </a:rPr>
              <a:t>to</a:t>
            </a:r>
            <a:r>
              <a:rPr lang="en-IE" sz="1600" dirty="0">
                <a:effectLst/>
                <a:ea typeface="Times New Roman" panose="02020603050405020304" pitchFamily="18" charset="0"/>
              </a:rPr>
              <a:t> </a:t>
            </a:r>
            <a:r>
              <a:rPr lang="en-IE" sz="1600" b="1" dirty="0">
                <a:effectLst/>
                <a:ea typeface="Times New Roman" panose="02020603050405020304" pitchFamily="18" charset="0"/>
              </a:rPr>
              <a:t>unified regulatory standards for the production and registration of medicines</a:t>
            </a:r>
            <a:r>
              <a:rPr lang="pl-PL" sz="1600" dirty="0">
                <a:effectLst/>
                <a:ea typeface="Times New Roman" panose="02020603050405020304" pitchFamily="18" charset="0"/>
              </a:rPr>
              <a:t>, </a:t>
            </a:r>
            <a:r>
              <a:rPr lang="en-IE" sz="1600" dirty="0">
                <a:effectLst/>
                <a:ea typeface="Times New Roman" panose="02020603050405020304" pitchFamily="18" charset="0"/>
              </a:rPr>
              <a:t>Medicines for Europe considers the rules should not discriminate among EU MS. </a:t>
            </a:r>
            <a:endParaRPr lang="pl-PL" sz="1600" dirty="0">
              <a:effectLst/>
              <a:ea typeface="Times New Roman" panose="02020603050405020304" pitchFamily="18" charset="0"/>
            </a:endParaRPr>
          </a:p>
          <a:p>
            <a:pPr algn="just">
              <a:spcAft>
                <a:spcPts val="1200"/>
              </a:spcAft>
            </a:pPr>
            <a:r>
              <a:rPr lang="en-IE" sz="1600" b="1" dirty="0">
                <a:effectLst/>
                <a:ea typeface="Times New Roman" panose="02020603050405020304" pitchFamily="18" charset="0"/>
              </a:rPr>
              <a:t>COM</a:t>
            </a:r>
            <a:r>
              <a:rPr lang="en-IE" sz="1600" dirty="0">
                <a:effectLst/>
                <a:ea typeface="Times New Roman" panose="02020603050405020304" pitchFamily="18" charset="0"/>
              </a:rPr>
              <a:t> </a:t>
            </a:r>
            <a:r>
              <a:rPr lang="en-IE" sz="1600" b="1" dirty="0">
                <a:effectLst/>
                <a:ea typeface="Times New Roman" panose="02020603050405020304" pitchFamily="18" charset="0"/>
              </a:rPr>
              <a:t>(MAWG) </a:t>
            </a:r>
            <a:r>
              <a:rPr lang="en-IE" sz="1600" dirty="0">
                <a:effectLst/>
                <a:ea typeface="Times New Roman" panose="02020603050405020304" pitchFamily="18" charset="0"/>
              </a:rPr>
              <a:t>confirmed they were already analysing the Uzbek law, COM informed that the issue is to be raised at the EU-UZ cooperation committee on December 6. In April’24 this regulatory barrier entered into </a:t>
            </a:r>
            <a:r>
              <a:rPr lang="en-IE" sz="1600" dirty="0">
                <a:ea typeface="Times New Roman" panose="02020603050405020304" pitchFamily="18" charset="0"/>
              </a:rPr>
              <a:t>o</a:t>
            </a:r>
            <a:r>
              <a:rPr lang="en-IE" sz="1600" dirty="0">
                <a:effectLst/>
                <a:ea typeface="Times New Roman" panose="02020603050405020304" pitchFamily="18" charset="0"/>
              </a:rPr>
              <a:t>fficial list of trade barriers</a:t>
            </a:r>
            <a:endParaRPr lang="pl-PL" sz="1600" dirty="0">
              <a:effectLst/>
              <a:ea typeface="Times New Roman" panose="02020603050405020304" pitchFamily="18" charset="0"/>
            </a:endParaRPr>
          </a:p>
          <a:p>
            <a:pPr algn="just">
              <a:spcAft>
                <a:spcPts val="1200"/>
              </a:spcAft>
            </a:pPr>
            <a:r>
              <a:rPr lang="pl-PL" sz="1600" dirty="0">
                <a:ea typeface="Times New Roman" panose="02020603050405020304" pitchFamily="18" charset="0"/>
              </a:rPr>
              <a:t>In Sept 2023 </a:t>
            </a:r>
            <a:r>
              <a:rPr lang="pl-PL" sz="1600" b="1" dirty="0" err="1">
                <a:ea typeface="Times New Roman" panose="02020603050405020304" pitchFamily="18" charset="0"/>
              </a:rPr>
              <a:t>Polish</a:t>
            </a:r>
            <a:r>
              <a:rPr lang="pl-PL" sz="1600" b="1" dirty="0">
                <a:ea typeface="Times New Roman" panose="02020603050405020304" pitchFamily="18" charset="0"/>
              </a:rPr>
              <a:t> </a:t>
            </a:r>
            <a:r>
              <a:rPr lang="pl-PL" sz="1600" b="1" dirty="0" err="1">
                <a:ea typeface="Times New Roman" panose="02020603050405020304" pitchFamily="18" charset="0"/>
              </a:rPr>
              <a:t>Drug</a:t>
            </a:r>
            <a:r>
              <a:rPr lang="pl-PL" sz="1600" b="1" dirty="0">
                <a:ea typeface="Times New Roman" panose="02020603050405020304" pitchFamily="18" charset="0"/>
              </a:rPr>
              <a:t> </a:t>
            </a:r>
            <a:r>
              <a:rPr lang="pl-PL" sz="1600" b="1" dirty="0" err="1">
                <a:ea typeface="Times New Roman" panose="02020603050405020304" pitchFamily="18" charset="0"/>
              </a:rPr>
              <a:t>Registration</a:t>
            </a:r>
            <a:r>
              <a:rPr lang="pl-PL" sz="1600" b="1" dirty="0">
                <a:ea typeface="Times New Roman" panose="02020603050405020304" pitchFamily="18" charset="0"/>
              </a:rPr>
              <a:t> Office </a:t>
            </a:r>
            <a:r>
              <a:rPr lang="pl-PL" sz="1600" dirty="0" err="1">
                <a:ea typeface="Times New Roman" panose="02020603050405020304" pitchFamily="18" charset="0"/>
              </a:rPr>
              <a:t>has</a:t>
            </a:r>
            <a:r>
              <a:rPr lang="pl-PL" sz="1600" dirty="0">
                <a:ea typeface="Times New Roman" panose="02020603050405020304" pitchFamily="18" charset="0"/>
              </a:rPr>
              <a:t> </a:t>
            </a:r>
            <a:r>
              <a:rPr lang="pl-PL" sz="1600" dirty="0" err="1">
                <a:ea typeface="Times New Roman" panose="02020603050405020304" pitchFamily="18" charset="0"/>
              </a:rPr>
              <a:t>confimed</a:t>
            </a:r>
            <a:r>
              <a:rPr lang="pl-PL" sz="1600" dirty="0">
                <a:ea typeface="Times New Roman" panose="02020603050405020304" pitchFamily="18" charset="0"/>
              </a:rPr>
              <a:t> </a:t>
            </a:r>
            <a:r>
              <a:rPr lang="pl-PL" sz="1600" dirty="0" err="1">
                <a:ea typeface="Times New Roman" panose="02020603050405020304" pitchFamily="18" charset="0"/>
              </a:rPr>
              <a:t>willingness</a:t>
            </a:r>
            <a:r>
              <a:rPr lang="pl-PL" sz="1600" dirty="0">
                <a:ea typeface="Times New Roman" panose="02020603050405020304" pitchFamily="18" charset="0"/>
              </a:rPr>
              <a:t> to host </a:t>
            </a:r>
            <a:r>
              <a:rPr lang="pl-PL" sz="1600" dirty="0" err="1">
                <a:ea typeface="Times New Roman" panose="02020603050405020304" pitchFamily="18" charset="0"/>
              </a:rPr>
              <a:t>study</a:t>
            </a:r>
            <a:r>
              <a:rPr lang="pl-PL" sz="1600" dirty="0">
                <a:ea typeface="Times New Roman" panose="02020603050405020304" pitchFamily="18" charset="0"/>
              </a:rPr>
              <a:t> </a:t>
            </a:r>
            <a:r>
              <a:rPr lang="pl-PL" sz="1600" dirty="0" err="1">
                <a:ea typeface="Times New Roman" panose="02020603050405020304" pitchFamily="18" charset="0"/>
              </a:rPr>
              <a:t>visit</a:t>
            </a:r>
            <a:r>
              <a:rPr lang="pl-PL" sz="1600" dirty="0">
                <a:ea typeface="Times New Roman" panose="02020603050405020304" pitchFamily="18" charset="0"/>
              </a:rPr>
              <a:t> of </a:t>
            </a:r>
            <a:r>
              <a:rPr lang="pl-PL" sz="1600" dirty="0" err="1">
                <a:ea typeface="Times New Roman" panose="02020603050405020304" pitchFamily="18" charset="0"/>
              </a:rPr>
              <a:t>relevant</a:t>
            </a:r>
            <a:r>
              <a:rPr lang="pl-PL" sz="1600" dirty="0">
                <a:ea typeface="Times New Roman" panose="02020603050405020304" pitchFamily="18" charset="0"/>
              </a:rPr>
              <a:t> </a:t>
            </a:r>
            <a:r>
              <a:rPr lang="pl-PL" sz="1600" dirty="0" err="1">
                <a:ea typeface="Times New Roman" panose="02020603050405020304" pitchFamily="18" charset="0"/>
              </a:rPr>
              <a:t>governemetal</a:t>
            </a:r>
            <a:r>
              <a:rPr lang="pl-PL" sz="1600" dirty="0">
                <a:ea typeface="Times New Roman" panose="02020603050405020304" pitchFamily="18" charset="0"/>
              </a:rPr>
              <a:t> </a:t>
            </a:r>
            <a:r>
              <a:rPr lang="pl-PL" sz="1600" dirty="0" err="1">
                <a:ea typeface="Times New Roman" panose="02020603050405020304" pitchFamily="18" charset="0"/>
              </a:rPr>
              <a:t>agency</a:t>
            </a:r>
            <a:endParaRPr lang="en-GB" sz="1600" dirty="0">
              <a:effectLst/>
              <a:ea typeface="Times New Roman" panose="02020603050405020304" pitchFamily="18" charset="0"/>
            </a:endParaRPr>
          </a:p>
          <a:p>
            <a:pPr algn="just">
              <a:spcAft>
                <a:spcPts val="1200"/>
              </a:spcAft>
            </a:pPr>
            <a:r>
              <a:rPr lang="en-IE" sz="1600" b="1" dirty="0" err="1">
                <a:effectLst/>
                <a:ea typeface="Times New Roman" panose="02020603050405020304" pitchFamily="18" charset="0"/>
              </a:rPr>
              <a:t>Polpharm</a:t>
            </a:r>
            <a:r>
              <a:rPr lang="pl-PL" sz="1600" b="1" dirty="0">
                <a:effectLst/>
                <a:ea typeface="Times New Roman" panose="02020603050405020304" pitchFamily="18" charset="0"/>
              </a:rPr>
              <a:t>a </a:t>
            </a:r>
            <a:r>
              <a:rPr lang="en-IE" sz="1600" dirty="0">
                <a:effectLst/>
                <a:ea typeface="Times New Roman" panose="02020603050405020304" pitchFamily="18" charset="0"/>
              </a:rPr>
              <a:t>estimates the additional burden in 2 to 3 more years required for drug registration, plus an increase in registration cost from $10,000 to </a:t>
            </a:r>
            <a:r>
              <a:rPr lang="pl-PL" sz="1600" dirty="0">
                <a:effectLst/>
                <a:ea typeface="Times New Roman" panose="02020603050405020304" pitchFamily="18" charset="0"/>
              </a:rPr>
              <a:t>$</a:t>
            </a:r>
            <a:r>
              <a:rPr lang="en-IE" sz="1600" dirty="0">
                <a:effectLst/>
                <a:ea typeface="Times New Roman" panose="02020603050405020304" pitchFamily="18" charset="0"/>
              </a:rPr>
              <a:t>100,000, when one includes the cost of clinical trials and Good Manufacturing Practice inspections by the Authorities. </a:t>
            </a:r>
            <a:endParaRPr lang="en-GB" sz="1600" dirty="0">
              <a:effectLst/>
              <a:ea typeface="Times New Roman" panose="02020603050405020304" pitchFamily="18" charset="0"/>
            </a:endParaRPr>
          </a:p>
          <a:p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625525239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Pakiet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427</Words>
  <Application>Microsoft Office PowerPoint</Application>
  <PresentationFormat>Widescreen</PresentationFormat>
  <Paragraphs>16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Aptos</vt:lpstr>
      <vt:lpstr>Aptos Display</vt:lpstr>
      <vt:lpstr>Arial</vt:lpstr>
      <vt:lpstr>Times New Roman</vt:lpstr>
      <vt:lpstr>Motyw pakietu Office</vt:lpstr>
      <vt:lpstr>Trade bariers for medicines in Uzbekistan</vt:lpstr>
      <vt:lpstr>Legal framework EU - Uzbekistan</vt:lpstr>
      <vt:lpstr>Difference in registration requirements applied across EU Member States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Trade bariers for medicines in Uzbekistan</dc:title>
  <dc:creator>Malgorzata Maurer</dc:creator>
  <cp:lastModifiedBy>Maurer-Oxley Malgorzata</cp:lastModifiedBy>
  <cp:revision>2</cp:revision>
  <dcterms:created xsi:type="dcterms:W3CDTF">2024-02-22T14:27:17Z</dcterms:created>
  <dcterms:modified xsi:type="dcterms:W3CDTF">2024-04-16T06:37:17Z</dcterms:modified>
</cp:coreProperties>
</file>